
<file path=[Content_Types].xml><?xml version="1.0" encoding="utf-8"?>
<Types xmlns="http://schemas.openxmlformats.org/package/2006/content-types">
  <Default Extension="fntdata" ContentType="application/x-fontdata"/>
  <Default Extension="gif" ContentType="image/gif"/>
  <Default Extension="jpg" ContentType="image/jpeg"/>
  <Default Extension="m4v" ContentType="video/unknown"/>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2.xml" ContentType="application/vnd.openxmlformats-officedocument.presentationml.comments+xml"/>
  <Override PartName="/ppt/notesSlides/notesSlide3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52" r:id="rId2"/>
  </p:sldMasterIdLst>
  <p:notesMasterIdLst>
    <p:notesMasterId r:id="rId46"/>
  </p:notesMasterIdLst>
  <p:sldIdLst>
    <p:sldId id="256" r:id="rId3"/>
    <p:sldId id="1506" r:id="rId4"/>
    <p:sldId id="1492" r:id="rId5"/>
    <p:sldId id="257" r:id="rId6"/>
    <p:sldId id="259" r:id="rId7"/>
    <p:sldId id="291" r:id="rId8"/>
    <p:sldId id="1505" r:id="rId9"/>
    <p:sldId id="1531" r:id="rId10"/>
    <p:sldId id="292" r:id="rId11"/>
    <p:sldId id="293" r:id="rId12"/>
    <p:sldId id="294" r:id="rId13"/>
    <p:sldId id="295" r:id="rId14"/>
    <p:sldId id="296" r:id="rId15"/>
    <p:sldId id="297" r:id="rId16"/>
    <p:sldId id="298" r:id="rId17"/>
    <p:sldId id="299" r:id="rId18"/>
    <p:sldId id="1503" r:id="rId19"/>
    <p:sldId id="300" r:id="rId20"/>
    <p:sldId id="260" r:id="rId21"/>
    <p:sldId id="1493" r:id="rId22"/>
    <p:sldId id="267" r:id="rId23"/>
    <p:sldId id="270" r:id="rId24"/>
    <p:sldId id="261" r:id="rId25"/>
    <p:sldId id="269" r:id="rId26"/>
    <p:sldId id="1494" r:id="rId27"/>
    <p:sldId id="1502" r:id="rId28"/>
    <p:sldId id="1468" r:id="rId29"/>
    <p:sldId id="1504" r:id="rId30"/>
    <p:sldId id="1470" r:id="rId31"/>
    <p:sldId id="1508" r:id="rId32"/>
    <p:sldId id="1461" r:id="rId33"/>
    <p:sldId id="1490" r:id="rId34"/>
    <p:sldId id="1530" r:id="rId35"/>
    <p:sldId id="1467" r:id="rId36"/>
    <p:sldId id="1444" r:id="rId37"/>
    <p:sldId id="1464" r:id="rId38"/>
    <p:sldId id="1529" r:id="rId39"/>
    <p:sldId id="1414" r:id="rId40"/>
    <p:sldId id="289" r:id="rId41"/>
    <p:sldId id="1415" r:id="rId42"/>
    <p:sldId id="258" r:id="rId43"/>
    <p:sldId id="290" r:id="rId44"/>
    <p:sldId id="1507" r:id="rId45"/>
  </p:sldIdLst>
  <p:sldSz cx="24384000" cy="13716000"/>
  <p:notesSz cx="6858000" cy="9144000"/>
  <p:embeddedFontLst>
    <p:embeddedFont>
      <p:font typeface="Helvetica Neue" panose="02000503000000020004" pitchFamily="2" charset="0"/>
      <p:regular r:id="rId47"/>
      <p:bold r:id="rId48"/>
      <p:italic r:id="rId49"/>
      <p:boldItalic r:id="rId50"/>
    </p:embeddedFont>
    <p:embeddedFont>
      <p:font typeface="Inter" panose="02000503000000020004" pitchFamily="2" charset="0"/>
      <p:regular r:id="rId51"/>
      <p:bold r:id="rId52"/>
      <p:italic r:id="rId53"/>
      <p:boldItalic r:id="rId54"/>
    </p:embeddedFont>
    <p:embeddedFont>
      <p:font typeface="Inter Medium" panose="02000503000000020004" pitchFamily="2" charset="0"/>
      <p:regular r:id="rId55"/>
      <p:bold r:id="rId56"/>
      <p:italic r:id="rId57"/>
      <p:boldItalic r:id="rId58"/>
    </p:embeddedFont>
    <p:embeddedFont>
      <p:font typeface="JetBrains Mono" panose="02000009000000000000" pitchFamily="49" charset="0"/>
      <p:regular r:id="rId59"/>
      <p:bold r:id="rId60"/>
      <p:italic r:id="rId61"/>
      <p:boldItalic r:id="rId62"/>
    </p:embeddedFont>
    <p:embeddedFont>
      <p:font typeface="Lato" panose="020F0502020204030203" pitchFamily="34" charset="0"/>
      <p:regular r:id="rId63"/>
      <p:bold r:id="rId64"/>
      <p:italic r:id="rId65"/>
      <p:boldItalic r:id="rId66"/>
    </p:embeddedFont>
    <p:embeddedFont>
      <p:font typeface="Open Sans" panose="020B0606030504020204" pitchFamily="34" charset="0"/>
      <p:regular r:id="rId67"/>
      <p:bold r:id="rId68"/>
      <p:italic r:id="rId69"/>
      <p:boldItalic r:id="rId70"/>
    </p:embeddedFont>
  </p:embeddedFontLst>
  <p:custDataLst>
    <p:tags r:id="rId7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hs0Nro+Z9sZfkmGgR8pNZaoNd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ladimir Kovalenko"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1"/>
    <p:restoredTop sz="57716"/>
  </p:normalViewPr>
  <p:slideViewPr>
    <p:cSldViewPr snapToGrid="0">
      <p:cViewPr varScale="1">
        <p:scale>
          <a:sx n="30" d="100"/>
          <a:sy n="30" d="100"/>
        </p:scale>
        <p:origin x="95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5.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ags" Target="tags/tag1.xml"/><Relationship Id="rId2" Type="http://schemas.openxmlformats.org/officeDocument/2006/relationships/slideMaster" Target="slideMasters/slideMaster2.xml"/><Relationship Id="rId29" Type="http://schemas.openxmlformats.org/officeDocument/2006/relationships/slide" Target="slides/slide2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5-03T20:49:48.080" idx="2">
    <p:pos x="-719" y="400"/>
    <p:text>padding uneven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5-03T20:48:06.557" idx="1">
    <p:pos x="2" y="2834"/>
    <p:text>please conform to the content padding common in the template.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m215Kz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rxiv.org/abs/2410.14393"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2024.emnlp.org/"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I am so grateful. I know the academic semester is over, yet you are still here to learn and grow professionally. This shows the amazing quality of people that you are. The future ahead of us is bright because of people like you. It’s an honor to be in a community with you.</a:t>
            </a:r>
            <a:endParaRPr dirty="0"/>
          </a:p>
          <a:p>
            <a:pPr marL="457200" lvl="0" indent="-228600" algn="l" rtl="0">
              <a:lnSpc>
                <a:spcPct val="100000"/>
              </a:lnSpc>
              <a:spcBef>
                <a:spcPts val="0"/>
              </a:spcBef>
              <a:spcAft>
                <a:spcPts val="0"/>
              </a:spcAft>
              <a:buClr>
                <a:schemeClr val="dk1"/>
              </a:buClr>
              <a:buSzPts val="1400"/>
              <a:buFont typeface="Arial"/>
              <a:buNone/>
            </a:pPr>
            <a:endParaRPr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My name is Danny Dig, I am a computer science professor at U of Colorado, doing an industry sabbatical at JetBrains Research. </a:t>
            </a:r>
            <a:endParaRPr dirty="0"/>
          </a:p>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I am so excited to be here and explore together How is AI shaping Programming. Many are asking Is AI going to replace programmers? Or is it the beginning of a new way of doing things that will increase our productivity? How can you, the PhD students who are inventing tomorrow’s technology join forces with us at JetBrains so together we can go further?</a:t>
            </a:r>
            <a:endParaRPr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endParaRPr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For today I prepared some unique content for you. </a:t>
            </a:r>
            <a:endParaRPr dirty="0">
              <a:solidFill>
                <a:schemeClr val="dk1"/>
              </a:solidFill>
            </a:endParaRPr>
          </a:p>
          <a:p>
            <a:pPr marL="15875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Font typeface="Arial"/>
              <a:buNone/>
            </a:pPr>
            <a:r>
              <a:rPr lang="en-US" sz="1100" b="0" i="0" u="none" strike="noStrike" dirty="0">
                <a:solidFill>
                  <a:srgbClr val="000000"/>
                </a:solidFill>
                <a:latin typeface="Arial"/>
                <a:ea typeface="Arial"/>
                <a:cs typeface="Arial"/>
                <a:sym typeface="Arial"/>
              </a:rPr>
              <a:t>Today I present three refactoring projects we’ve been working on for the last </a:t>
            </a:r>
            <a:r>
              <a:rPr lang="en-US" dirty="0"/>
              <a:t>couple of</a:t>
            </a:r>
            <a:r>
              <a:rPr lang="en-US" sz="1100" b="0" i="0" u="none" strike="noStrike" dirty="0">
                <a:solidFill>
                  <a:srgbClr val="000000"/>
                </a:solidFill>
                <a:latin typeface="Arial"/>
                <a:ea typeface="Arial"/>
                <a:cs typeface="Arial"/>
                <a:sym typeface="Arial"/>
              </a:rPr>
              <a:t> years at JetBrains Research with my PhD students and JB colleagues. </a:t>
            </a:r>
            <a:r>
              <a:rPr lang="en-US" sz="1100" b="0" i="0" u="none" strike="noStrike" dirty="0">
                <a:solidFill>
                  <a:schemeClr val="dk1"/>
                </a:solidFill>
                <a:latin typeface="Arial"/>
                <a:ea typeface="Arial"/>
                <a:cs typeface="Arial"/>
                <a:sym typeface="Arial"/>
              </a:rPr>
              <a:t>I invite us on a journey to see how we are leveraging the powerful static analysis in the IDEs along with LLMs to bring a fresh perspective on </a:t>
            </a:r>
            <a:r>
              <a:rPr lang="en-US" dirty="0">
                <a:solidFill>
                  <a:schemeClr val="dk1"/>
                </a:solidFill>
              </a:rPr>
              <a:t>Refactoring powered by GenAI. The synergy between AI and the static analysis in the IDE is much greater than either of them when taken alone. I hope to inspire you with ideas so you take a similar approach with your research.</a:t>
            </a:r>
            <a:endParaRPr dirty="0"/>
          </a:p>
          <a:p>
            <a:pPr marL="0" lvl="0" indent="0" algn="l" rtl="0">
              <a:lnSpc>
                <a:spcPct val="115000"/>
              </a:lnSpc>
              <a:spcBef>
                <a:spcPts val="0"/>
              </a:spcBef>
              <a:spcAft>
                <a:spcPts val="0"/>
              </a:spcAft>
              <a:buClr>
                <a:schemeClr val="dk1"/>
              </a:buClr>
              <a:buSzPts val="1100"/>
              <a:buFont typeface="Arial"/>
              <a:buNone/>
            </a:pPr>
            <a:endParaRPr lang="en-US" dirty="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Open Sans"/>
                <a:ea typeface="Open Sans"/>
                <a:cs typeface="Open Sans"/>
                <a:sym typeface="Open Sans"/>
              </a:rPr>
              <a:t>At VU ASK:</a:t>
            </a: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Open Sans"/>
                <a:ea typeface="Open Sans"/>
                <a:cs typeface="Open Sans"/>
                <a:sym typeface="Open Sans"/>
              </a:rPr>
              <a:t>How many people have been using an IDE? Which IDEs?</a:t>
            </a:r>
            <a:endParaRPr dirty="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Inter"/>
              <a:ea typeface="Inter"/>
              <a:cs typeface="Inter"/>
              <a:sym typeface="Inte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29fa46054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29fa4605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800"/>
              </a:spcBef>
              <a:spcAft>
                <a:spcPts val="0"/>
              </a:spcAft>
              <a:buClr>
                <a:schemeClr val="dk1"/>
              </a:buClr>
              <a:buSzPts val="1100"/>
              <a:buFont typeface="Arial"/>
              <a:buNone/>
            </a:pPr>
            <a:r>
              <a:rPr lang="en" sz="1400">
                <a:solidFill>
                  <a:schemeClr val="dk1"/>
                </a:solidFill>
              </a:rPr>
              <a:t>Let’s look at one more example. Propagating the same changes consistently in the whole project is tedious work. So a useful feature is: Multi-file changes.</a:t>
            </a:r>
            <a:endParaRPr sz="1400">
              <a:solidFill>
                <a:schemeClr val="dk1"/>
              </a:solidFill>
            </a:endParaRPr>
          </a:p>
          <a:p>
            <a:pPr marL="0" lvl="0" indent="0" algn="l" rtl="0">
              <a:spcBef>
                <a:spcPts val="1800"/>
              </a:spcBef>
              <a:spcAft>
                <a:spcPts val="0"/>
              </a:spcAft>
              <a:buClr>
                <a:schemeClr val="dk1"/>
              </a:buClr>
              <a:buSzPts val="1100"/>
              <a:buFont typeface="Arial"/>
              <a:buNone/>
            </a:pPr>
            <a:endParaRPr sz="1400">
              <a:solidFill>
                <a:schemeClr val="dk1"/>
              </a:solidFill>
            </a:endParaRPr>
          </a:p>
          <a:p>
            <a:pPr marL="457200" lvl="0" indent="0" algn="l" rtl="0">
              <a:spcBef>
                <a:spcPts val="0"/>
              </a:spcBef>
              <a:spcAft>
                <a:spcPts val="0"/>
              </a:spcAft>
              <a:buNone/>
            </a:pPr>
            <a:endParaRPr>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29fa4605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29fa4605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1200"/>
              </a:spcBef>
              <a:spcAft>
                <a:spcPts val="0"/>
              </a:spcAft>
              <a:buClr>
                <a:schemeClr val="dk1"/>
              </a:buClr>
              <a:buSzPts val="1400"/>
              <a:buChar char="●"/>
            </a:pPr>
            <a:r>
              <a:rPr lang="en" sz="1400" dirty="0">
                <a:solidFill>
                  <a:schemeClr val="dk1"/>
                </a:solidFill>
              </a:rPr>
              <a:t>Use AI to make changes across multiple files at once. The AI suggests necessary changes and uses retrieval-augmented generation (RAG) to locate the most relevant files to apply them to.</a:t>
            </a:r>
            <a:endParaRPr sz="1400" dirty="0">
              <a:solidFill>
                <a:schemeClr val="dk1"/>
              </a:solidFill>
            </a:endParaRPr>
          </a:p>
          <a:p>
            <a:pPr marL="457200" lvl="0" indent="-317500" algn="l" rtl="0">
              <a:spcBef>
                <a:spcPts val="1200"/>
              </a:spcBef>
              <a:spcAft>
                <a:spcPts val="0"/>
              </a:spcAft>
              <a:buClr>
                <a:schemeClr val="dk1"/>
              </a:buClr>
              <a:buSzPts val="1400"/>
              <a:buChar char="●"/>
            </a:pPr>
            <a:r>
              <a:rPr lang="en" sz="1400" dirty="0">
                <a:solidFill>
                  <a:schemeClr val="dk1"/>
                </a:solidFill>
              </a:rPr>
              <a:t>In this example, the programmer asks AI to add database store management to several files. </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200" b="1" dirty="0">
              <a:solidFill>
                <a:srgbClr val="19191C"/>
              </a:solidFill>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29fa4605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29fa4605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Open Sans"/>
                <a:ea typeface="Open Sans"/>
                <a:cs typeface="Open Sans"/>
                <a:sym typeface="Open Sans"/>
              </a:rPr>
              <a:t>Earlier this morning we discussed about Agentic platforms. I am happy to announce that now programmers who use JetBrains IDE can interact with Junie, an AI agent developed and trained by JetBrains. It supports the whole workflow: it analyzes the intent of the programmer specified in a requirements document, it creates a plan, is aware of the code structures available in a project, it invokes several tools in the IDE on the user’s behalf, it generates code, generates test cases, runs test cases, etc.</a:t>
            </a:r>
            <a:endParaRPr dirty="0">
              <a:solidFill>
                <a:schemeClr val="dk1"/>
              </a:solidFill>
              <a:latin typeface="Open Sans"/>
              <a:ea typeface="Open Sans"/>
              <a:cs typeface="Open Sans"/>
              <a:sym typeface="Open Sans"/>
            </a:endParaRPr>
          </a:p>
          <a:p>
            <a:pPr marL="0" lvl="0" indent="0" algn="l" rtl="0">
              <a:spcBef>
                <a:spcPts val="0"/>
              </a:spcBef>
              <a:spcAft>
                <a:spcPts val="0"/>
              </a:spcAft>
              <a:buNone/>
            </a:pPr>
            <a:endParaRPr dirty="0">
              <a:solidFill>
                <a:schemeClr val="dk1"/>
              </a:solidFill>
              <a:latin typeface="Open Sans"/>
              <a:ea typeface="Open Sans"/>
              <a:cs typeface="Open Sans"/>
              <a:sym typeface="Open Sans"/>
            </a:endParaRPr>
          </a:p>
          <a:p>
            <a:pPr marL="0" lvl="0" indent="0" algn="l" rtl="0">
              <a:spcBef>
                <a:spcPts val="0"/>
              </a:spcBef>
              <a:spcAft>
                <a:spcPts val="0"/>
              </a:spcAft>
              <a:buNone/>
            </a:pPr>
            <a:r>
              <a:rPr lang="en" dirty="0">
                <a:solidFill>
                  <a:schemeClr val="dk1"/>
                </a:solidFill>
                <a:latin typeface="Open Sans"/>
                <a:ea typeface="Open Sans"/>
                <a:cs typeface="Open Sans"/>
                <a:sym typeface="Open Sans"/>
              </a:rPr>
              <a:t>In this example, the programmer asks to generate a project that uses computer vision libraries to track and count objects. </a:t>
            </a:r>
            <a:endParaRPr dirty="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529fa4605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529fa4605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9191C"/>
              </a:buClr>
              <a:buSzPts val="1200"/>
              <a:buFont typeface="Arial"/>
              <a:buNone/>
            </a:pPr>
            <a:r>
              <a:rPr lang="en" sz="1200" b="1" dirty="0">
                <a:solidFill>
                  <a:schemeClr val="dk1"/>
                </a:solidFill>
              </a:rPr>
              <a:t>In the spirt of Interactive Development Environments, Junie has Two modes of operation: code mode and ask mode</a:t>
            </a:r>
            <a:endParaRPr sz="1200" b="1" dirty="0">
              <a:solidFill>
                <a:schemeClr val="dk1"/>
              </a:solidFill>
            </a:endParaRPr>
          </a:p>
          <a:p>
            <a:pPr marL="457200" lvl="0" indent="-228600" algn="l" rtl="0">
              <a:spcBef>
                <a:spcPts val="0"/>
              </a:spcBef>
              <a:spcAft>
                <a:spcPts val="0"/>
              </a:spcAft>
              <a:buClr>
                <a:schemeClr val="dk1"/>
              </a:buClr>
              <a:buSzPts val="1100"/>
              <a:buFont typeface="Arial"/>
              <a:buAutoNum type="arabicParenR"/>
            </a:pPr>
            <a:r>
              <a:rPr lang="en" dirty="0">
                <a:solidFill>
                  <a:schemeClr val="dk1"/>
                </a:solidFill>
                <a:latin typeface="JetBrains Mono"/>
                <a:ea typeface="JetBrains Mono"/>
                <a:cs typeface="JetBrains Mono"/>
                <a:sym typeface="JetBrains Mono"/>
              </a:rPr>
              <a:t>code mode to execute tasks, with Junie writing and testing the code for you. </a:t>
            </a:r>
          </a:p>
          <a:p>
            <a:pPr marL="457200" lvl="0" indent="-228600" algn="l" rtl="0">
              <a:spcBef>
                <a:spcPts val="0"/>
              </a:spcBef>
              <a:spcAft>
                <a:spcPts val="0"/>
              </a:spcAft>
              <a:buClr>
                <a:schemeClr val="dk1"/>
              </a:buClr>
              <a:buSzPts val="1100"/>
              <a:buFont typeface="Arial"/>
              <a:buAutoNum type="arabicParenR"/>
            </a:pPr>
            <a:r>
              <a:rPr lang="en" dirty="0">
                <a:solidFill>
                  <a:schemeClr val="dk1"/>
                </a:solidFill>
                <a:latin typeface="JetBrains Mono"/>
                <a:ea typeface="JetBrains Mono"/>
                <a:cs typeface="JetBrains Mono"/>
                <a:sym typeface="JetBrains Mono"/>
              </a:rPr>
              <a:t>Switch to ask mode to pose questions, collaborate on plans, and brainstorm features and improvements.</a:t>
            </a:r>
            <a:endParaRPr sz="1400" dirty="0">
              <a:solidFill>
                <a:schemeClr val="dk1"/>
              </a:solidFill>
            </a:endParaRPr>
          </a:p>
          <a:p>
            <a:pPr marL="457200" lvl="0" indent="0" algn="l" rtl="0">
              <a:spcBef>
                <a:spcPts val="0"/>
              </a:spcBef>
              <a:spcAft>
                <a:spcPts val="0"/>
              </a:spcAft>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6ec12dbb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6ec12dbb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400"/>
              <a:buFont typeface="Arial"/>
              <a:buNone/>
            </a:pPr>
            <a:r>
              <a:rPr lang="en" dirty="0">
                <a:solidFill>
                  <a:schemeClr val="dk1"/>
                </a:solidFill>
              </a:rPr>
              <a:t>Let me switch now to the second part of my talk: I will give an overview of the work my PhD group is doing in the area of AI-powered Automated Refactoring.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lang="en-US" dirty="0">
              <a:solidFill>
                <a:schemeClr val="dk1"/>
              </a:solidFill>
              <a:latin typeface="Open Sans"/>
              <a:ea typeface="Open Sans"/>
              <a:cs typeface="Open Sans"/>
              <a:sym typeface="Open Sans"/>
            </a:endParaRPr>
          </a:p>
          <a:p>
            <a:pPr marL="158750" lvl="0" indent="0" algn="l" rtl="0">
              <a:lnSpc>
                <a:spcPct val="100000"/>
              </a:lnSpc>
              <a:spcBef>
                <a:spcPts val="0"/>
              </a:spcBef>
              <a:spcAft>
                <a:spcPts val="0"/>
              </a:spcAft>
              <a:buSzPts val="1100"/>
              <a:buNone/>
            </a:pPr>
            <a:r>
              <a:rPr lang="en-US" dirty="0"/>
              <a:t>We see huge potential in solving developer experience and code quality problems at the intersection of LLMs and IDE.</a:t>
            </a:r>
            <a:endParaRPr lang="en-US" sz="1100" b="0" i="0" u="none" strike="noStrike" dirty="0">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Font typeface="Arial"/>
              <a:buNone/>
            </a:pPr>
            <a:r>
              <a:rPr lang="en-US" sz="1100" b="0" i="0" u="none" strike="noStrike" dirty="0">
                <a:solidFill>
                  <a:srgbClr val="000000"/>
                </a:solidFill>
                <a:latin typeface="Arial"/>
                <a:ea typeface="Arial"/>
                <a:cs typeface="Arial"/>
                <a:sym typeface="Arial"/>
              </a:rPr>
              <a:t>Today I present three refactoring projects we’ve been working on for the last </a:t>
            </a:r>
            <a:r>
              <a:rPr lang="en-US" dirty="0"/>
              <a:t>couple of</a:t>
            </a:r>
            <a:r>
              <a:rPr lang="en-US" sz="1100" b="0" i="0" u="none" strike="noStrike" dirty="0">
                <a:solidFill>
                  <a:srgbClr val="000000"/>
                </a:solidFill>
                <a:latin typeface="Arial"/>
                <a:ea typeface="Arial"/>
                <a:cs typeface="Arial"/>
                <a:sym typeface="Arial"/>
              </a:rPr>
              <a:t> years at JetBrains Research. </a:t>
            </a: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Font typeface="Arial"/>
              <a:buNone/>
            </a:pPr>
            <a:r>
              <a:rPr lang="en-US" dirty="0"/>
              <a:t> we started this project in the beginning of 2023.</a:t>
            </a:r>
          </a:p>
          <a:p>
            <a:pPr marL="158750" lvl="0" indent="0" algn="l" rtl="0">
              <a:lnSpc>
                <a:spcPct val="100000"/>
              </a:lnSpc>
              <a:spcBef>
                <a:spcPts val="0"/>
              </a:spcBef>
              <a:spcAft>
                <a:spcPts val="0"/>
              </a:spcAft>
              <a:buSzPts val="1100"/>
              <a:buFont typeface="Arial"/>
              <a:buNone/>
            </a:pPr>
            <a:endParaRPr lang="en-US" dirty="0"/>
          </a:p>
          <a:p>
            <a:pPr marL="158750" lvl="0" indent="0" algn="l" rtl="0">
              <a:lnSpc>
                <a:spcPct val="100000"/>
              </a:lnSpc>
              <a:spcBef>
                <a:spcPts val="0"/>
              </a:spcBef>
              <a:spcAft>
                <a:spcPts val="0"/>
              </a:spcAft>
              <a:buSzPts val="1100"/>
              <a:buFont typeface="Arial"/>
              <a:buNone/>
            </a:pPr>
            <a:r>
              <a:rPr lang="en-US" dirty="0"/>
              <a:t>The first project we worked was to use LLMs for splitting up large methods. This projects was kicked off around the time when Gen-AI like ChatGPT became popular, and we had many learnings from it.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4c98e1560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34c98e1560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major takeaway from this project - combining LLM + IDE + Human was better than each individual part.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&lt;CLICK&gt; We used LLMs to suggest extract method refactoring - splitting up methods for reuse/modularity. </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SzPts val="1100"/>
              <a:buNone/>
            </a:pPr>
            <a:r>
              <a:rPr lang="en-US" dirty="0">
                <a:solidFill>
                  <a:schemeClr val="dk1"/>
                </a:solidFill>
              </a:rPr>
              <a:t>&lt;CLICK&gt;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r>
              <a:rPr lang="en-US" dirty="0"/>
              <a:t>IntelliJ cannot suggest this refactoring, but it has strong execution powers when told what to do. Additionally, we saw that many research tool (capable of suggesting) did not align with the way developer performed this refactoring.</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US" dirty="0">
                <a:solidFill>
                  <a:schemeClr val="dk1"/>
                </a:solidFill>
              </a:rPr>
              <a:t>&lt;CLICK&gt;</a:t>
            </a:r>
            <a:endParaRPr dirty="0"/>
          </a:p>
          <a:p>
            <a:pPr marL="0" lvl="0" indent="0" algn="l" rtl="0">
              <a:lnSpc>
                <a:spcPct val="100000"/>
              </a:lnSpc>
              <a:spcBef>
                <a:spcPts val="0"/>
              </a:spcBef>
              <a:spcAft>
                <a:spcPts val="0"/>
              </a:spcAft>
              <a:buSzPts val="1100"/>
              <a:buNone/>
            </a:pPr>
            <a:r>
              <a:rPr lang="en-US" dirty="0"/>
              <a:t>That’s where our work comes in. We built EM-Assist to address these issues.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We learned that LLMs can create wow effect - but also have a high rate of hallucinations. </a:t>
            </a:r>
            <a:endParaRPr dirty="0"/>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&lt;CLICK&gt;</a:t>
            </a:r>
            <a:endParaRPr dirty="0"/>
          </a:p>
          <a:p>
            <a:pPr marL="0" lvl="0" indent="0" algn="l" rtl="0">
              <a:lnSpc>
                <a:spcPct val="100000"/>
              </a:lnSpc>
              <a:spcBef>
                <a:spcPts val="0"/>
              </a:spcBef>
              <a:spcAft>
                <a:spcPts val="0"/>
              </a:spcAft>
              <a:buSzPts val="1100"/>
              <a:buNone/>
            </a:pPr>
            <a:r>
              <a:rPr lang="en-US" dirty="0"/>
              <a:t>So, we found ways to tame hallucinations, and also the inherent non-determinism.</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US" dirty="0">
                <a:solidFill>
                  <a:schemeClr val="dk1"/>
                </a:solidFill>
              </a:rPr>
              <a:t>&lt;CLICK&gt;</a:t>
            </a:r>
            <a:endParaRPr dirty="0"/>
          </a:p>
          <a:p>
            <a:pPr marL="0" lvl="0" indent="0" algn="l" rtl="0">
              <a:lnSpc>
                <a:spcPct val="100000"/>
              </a:lnSpc>
              <a:spcBef>
                <a:spcPts val="0"/>
              </a:spcBef>
              <a:spcAft>
                <a:spcPts val="0"/>
              </a:spcAft>
              <a:buSzPts val="1100"/>
              <a:buNone/>
            </a:pPr>
            <a:r>
              <a:rPr lang="en-US" dirty="0"/>
              <a:t>How do we evaluate the quality of suggestions? First, we replicate thousands of </a:t>
            </a:r>
            <a:r>
              <a:rPr lang="en-US" dirty="0" err="1"/>
              <a:t>refactorings</a:t>
            </a:r>
            <a:r>
              <a:rPr lang="en-US" dirty="0"/>
              <a:t> performed in OSS, then user study.</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This leads us to conclude that EM-Assist aligns with the way developers refactor their code.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TODO: add the pictures for the other collaborators, including people from JetBrains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lead of to work on a more complex refactoring - moving a misplaced method to a better host class.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refactoring is more challenging because project wide scope.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Work done with external collaborators Fraol, Nikos, Tien,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This paper was just accepted to ICSME'25 and we will present in NZ in September, and you are the first ones to see it.</a:t>
            </a:r>
            <a:endParaRPr/>
          </a:p>
        </p:txBody>
      </p:sp>
      <p:sp>
        <p:nvSpPr>
          <p:cNvPr id="657" name="Google Shape;6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4c98e1560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g34c98e1560a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CLICK MM is about relocating misplaced methods to suitable target classes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&lt;CLICK&gt;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Again, </a:t>
            </a:r>
            <a:r>
              <a:rPr lang="en-US" dirty="0" err="1"/>
              <a:t>intellij</a:t>
            </a:r>
            <a:r>
              <a:rPr lang="en-US" dirty="0"/>
              <a:t> doesn’t provide suggestions, but can execute the refactoring if triggered.</a:t>
            </a:r>
            <a:endParaRPr dirty="0"/>
          </a:p>
          <a:p>
            <a:pPr marL="0" lvl="0" indent="0" algn="l" rtl="0">
              <a:lnSpc>
                <a:spcPct val="100000"/>
              </a:lnSpc>
              <a:spcBef>
                <a:spcPts val="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US" dirty="0">
                <a:solidFill>
                  <a:schemeClr val="dk1"/>
                </a:solidFill>
              </a:rPr>
              <a:t>&lt;CLICK&gt;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Challenges: project wide scope. </a:t>
            </a:r>
            <a:endParaRPr dirty="0"/>
          </a:p>
          <a:p>
            <a:pPr marL="0" lvl="0" indent="0" algn="l" rtl="0">
              <a:lnSpc>
                <a:spcPct val="100000"/>
              </a:lnSpc>
              <a:spcBef>
                <a:spcPts val="0"/>
              </a:spcBef>
              <a:spcAft>
                <a:spcPts val="0"/>
              </a:spcAft>
              <a:buSzPts val="1100"/>
              <a:buNone/>
            </a:pPr>
            <a:r>
              <a:rPr lang="en-US" dirty="0"/>
              <a:t>Even higher rate of hallucinations, LLM on its own.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How did we achieve project level understanding? We performed a refactoring aware RAG, by using static analysis in the IDE and vector embeddings from models.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How do we evaluate the quality of suggestions?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We replicated OSS </a:t>
            </a:r>
            <a:r>
              <a:rPr lang="en-US" dirty="0" err="1"/>
              <a:t>refactorings</a:t>
            </a:r>
            <a:r>
              <a:rPr lang="en-US" dirty="0"/>
              <a:t> - and match exactly what developers did. This is 1/7-2/4x better than previous SOTA.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Also performed a user study with 30 developers.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xfrm>
            <a:off x="381000" y="685800"/>
            <a:ext cx="6096000" cy="3429000"/>
          </a:xfrm>
          <a:ln/>
        </p:spPr>
      </p:sp>
      <p:sp>
        <p:nvSpPr>
          <p:cNvPr id="1741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Today</a:t>
            </a:r>
            <a:r>
              <a:rPr lang="ja-JP" altLang="en-US" dirty="0"/>
              <a:t>’</a:t>
            </a:r>
            <a:r>
              <a:rPr lang="en-US" altLang="ja-JP" dirty="0"/>
              <a:t>s goals</a:t>
            </a:r>
          </a:p>
          <a:p>
            <a:r>
              <a:rPr lang="en-US" altLang="en-US" dirty="0"/>
              <a:t>ASK: Have you received</a:t>
            </a:r>
            <a:r>
              <a:rPr lang="en-US" altLang="en-US" baseline="0" dirty="0"/>
              <a:t> the welcome email that I sent yesterday?</a:t>
            </a:r>
          </a:p>
          <a:p>
            <a:endParaRPr lang="en-US" altLang="en-US" baseline="0" dirty="0"/>
          </a:p>
          <a:p>
            <a:endParaRPr lang="en-US" alt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 purpose of today’s class a discovery journey. I get to learn about you, you get to learn about me and where I come from and and by the end you will find out how you can be successful in this class. </a:t>
            </a:r>
            <a:endParaRPr lang="en-US" altLang="en-US" baseline="0" dirty="0"/>
          </a:p>
          <a:p>
            <a:endParaRPr lang="en-US" altLang="en-US" dirty="0"/>
          </a:p>
          <a:p>
            <a:r>
              <a:rPr lang="en-US" altLang="en-US" dirty="0"/>
              <a:t>You will see how this class is different than most of courses you took in the CS department. </a:t>
            </a:r>
          </a:p>
          <a:p>
            <a:r>
              <a:rPr lang="en-US" altLang="en-US" dirty="0"/>
              <a:t>You will be able to decide for yourself: is this class for me? </a:t>
            </a:r>
          </a:p>
          <a:p>
            <a:r>
              <a:rPr lang="en-US" altLang="en-US" b="1" dirty="0"/>
              <a:t>And equally important, you will find answers to the question: How can I be successful in this class. I want you to be successful in this class</a:t>
            </a:r>
            <a:r>
              <a:rPr lang="en-US" altLang="en-US" b="1" baseline="0" dirty="0"/>
              <a:t> and I want every single one of you to get an A.</a:t>
            </a:r>
            <a:endParaRPr lang="en-US" altLang="en-US" b="1" dirty="0"/>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128"/>
              </a:defRPr>
            </a:lvl1pPr>
            <a:lvl2pPr marL="742950" indent="-285750">
              <a:defRPr sz="2400">
                <a:solidFill>
                  <a:schemeClr val="tx1"/>
                </a:solidFill>
                <a:latin typeface="Times New Roman" charset="0"/>
                <a:ea typeface="ＭＳ Ｐゴシック" charset="-128"/>
              </a:defRPr>
            </a:lvl2pPr>
            <a:lvl3pPr marL="1143000" indent="-228600">
              <a:defRPr sz="2400">
                <a:solidFill>
                  <a:schemeClr val="tx1"/>
                </a:solidFill>
                <a:latin typeface="Times New Roman" charset="0"/>
                <a:ea typeface="ＭＳ Ｐゴシック" charset="-128"/>
              </a:defRPr>
            </a:lvl3pPr>
            <a:lvl4pPr marL="1600200" indent="-228600">
              <a:defRPr sz="2400">
                <a:solidFill>
                  <a:schemeClr val="tx1"/>
                </a:solidFill>
                <a:latin typeface="Times New Roman" charset="0"/>
                <a:ea typeface="ＭＳ Ｐゴシック" charset="-128"/>
              </a:defRPr>
            </a:lvl4pPr>
            <a:lvl5pPr marL="2057400" indent="-228600">
              <a:defRPr sz="24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128"/>
              </a:defRPr>
            </a:lvl9pPr>
          </a:lstStyle>
          <a:p>
            <a:fld id="{0D496F39-7A5A-CC49-BC04-BEE3C73814FB}" type="slidenum">
              <a:rPr lang="en-US" altLang="en-US" sz="1200"/>
              <a:pPr/>
              <a:t>3</a:t>
            </a:fld>
            <a:endParaRPr lang="en-US" altLang="en-US" sz="1200"/>
          </a:p>
        </p:txBody>
      </p:sp>
    </p:spTree>
    <p:extLst>
      <p:ext uri="{BB962C8B-B14F-4D97-AF65-F5344CB8AC3E}">
        <p14:creationId xmlns:p14="http://schemas.microsoft.com/office/powerpoint/2010/main" val="24790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29fa4605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3529fa46054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t>Software Testing research team’s main objective is supporting testers and developers in testing tasks with AI</a:t>
            </a:r>
            <a:endParaRPr sz="1200"/>
          </a:p>
          <a:p>
            <a:pPr marL="914400" lvl="1" indent="-304800" algn="l" rtl="0">
              <a:lnSpc>
                <a:spcPct val="100000"/>
              </a:lnSpc>
              <a:spcBef>
                <a:spcPts val="0"/>
              </a:spcBef>
              <a:spcAft>
                <a:spcPts val="0"/>
              </a:spcAft>
              <a:buSzPts val="1200"/>
              <a:buChar char="-"/>
            </a:pPr>
            <a:r>
              <a:rPr lang="en" sz="1200"/>
              <a:t>Moreover, the team explores ways to help developers and testers to test and evaluate their AI-based features.</a:t>
            </a:r>
            <a:endParaRPr sz="1200"/>
          </a:p>
          <a:p>
            <a:pPr marL="457200" lvl="0" indent="-304800" algn="l" rtl="0">
              <a:lnSpc>
                <a:spcPct val="100000"/>
              </a:lnSpc>
              <a:spcBef>
                <a:spcPts val="0"/>
              </a:spcBef>
              <a:spcAft>
                <a:spcPts val="0"/>
              </a:spcAft>
              <a:buSzPts val="1200"/>
              <a:buChar char="-"/>
            </a:pPr>
            <a:r>
              <a:rPr lang="en" sz="1200"/>
              <a:t>Some of the notable projects of this team is:</a:t>
            </a:r>
            <a:endParaRPr sz="1200"/>
          </a:p>
          <a:p>
            <a:pPr marL="914400" lvl="1" indent="-304800" algn="l" rtl="0">
              <a:lnSpc>
                <a:spcPct val="100000"/>
              </a:lnSpc>
              <a:spcBef>
                <a:spcPts val="0"/>
              </a:spcBef>
              <a:spcAft>
                <a:spcPts val="0"/>
              </a:spcAft>
              <a:buSzPts val="1200"/>
              <a:buChar char="-"/>
            </a:pPr>
            <a:r>
              <a:rPr lang="en" sz="1200"/>
              <a:t>1) TestSpark: an </a:t>
            </a:r>
            <a:r>
              <a:rPr lang="en" sz="1200">
                <a:solidFill>
                  <a:schemeClr val="dk1"/>
                </a:solidFill>
              </a:rPr>
              <a:t>Open-source unit test generation IDEA plugin for Java and Kotlin. </a:t>
            </a:r>
            <a:r>
              <a:rPr lang="en" sz="1200" b="0" i="0">
                <a:solidFill>
                  <a:schemeClr val="dk1"/>
                </a:solidFill>
                <a:latin typeface="Lato"/>
                <a:ea typeface="Lato"/>
                <a:cs typeface="Lato"/>
                <a:sym typeface="Lato"/>
              </a:rPr>
              <a:t>LLM-based test generation for Java and Kotlin, and local search-based test generation for Java (using EvoSuite). </a:t>
            </a:r>
            <a:r>
              <a:rPr lang="en" sz="1200">
                <a:solidFill>
                  <a:schemeClr val="dk1"/>
                </a:solidFill>
                <a:latin typeface="Lato"/>
                <a:ea typeface="Lato"/>
                <a:cs typeface="Lato"/>
                <a:sym typeface="Lato"/>
              </a:rPr>
              <a:t>T</a:t>
            </a:r>
            <a:r>
              <a:rPr lang="en" sz="1200" b="0" i="0">
                <a:solidFill>
                  <a:schemeClr val="dk1"/>
                </a:solidFill>
                <a:latin typeface="Lato"/>
                <a:ea typeface="Lato"/>
                <a:cs typeface="Lato"/>
                <a:sym typeface="Lato"/>
              </a:rPr>
              <a:t>he plugin is available for public use, it is an open-source research prototype, and external contributions are welcome to make it better</a:t>
            </a:r>
            <a:endParaRPr sz="1200">
              <a:solidFill>
                <a:schemeClr val="dk1"/>
              </a:solidFill>
            </a:endParaRPr>
          </a:p>
          <a:p>
            <a:pPr marL="914400" marR="0" lvl="1" indent="-304800" algn="l" rtl="0">
              <a:lnSpc>
                <a:spcPct val="100000"/>
              </a:lnSpc>
              <a:spcBef>
                <a:spcPts val="0"/>
              </a:spcBef>
              <a:spcAft>
                <a:spcPts val="0"/>
              </a:spcAft>
              <a:buClr>
                <a:schemeClr val="dk1"/>
              </a:buClr>
              <a:buSzPts val="1200"/>
              <a:buFont typeface="Arial"/>
              <a:buChar char="-"/>
            </a:pPr>
            <a:r>
              <a:rPr lang="en" sz="1200">
                <a:solidFill>
                  <a:schemeClr val="dk1"/>
                </a:solidFill>
              </a:rPr>
              <a:t>2) Implementing a language-agnostic test generation feature in Fleet’s AI Assistant.</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3) Implementing and designing end-to-end testing pipelines for AI-based features.</a:t>
            </a:r>
            <a:endParaRPr sz="1200">
              <a:solidFill>
                <a:schemeClr val="dk1"/>
              </a:solidFill>
            </a:endParaRPr>
          </a:p>
          <a:p>
            <a:pPr marL="1371600" lvl="2" indent="-304800" algn="l" rtl="0">
              <a:lnSpc>
                <a:spcPct val="100000"/>
              </a:lnSpc>
              <a:spcBef>
                <a:spcPts val="0"/>
              </a:spcBef>
              <a:spcAft>
                <a:spcPts val="0"/>
              </a:spcAft>
              <a:buClr>
                <a:schemeClr val="dk1"/>
              </a:buClr>
              <a:buSzPts val="1200"/>
              <a:buChar char="-"/>
            </a:pPr>
            <a:r>
              <a:rPr lang="en" sz="1200">
                <a:solidFill>
                  <a:schemeClr val="dk1"/>
                </a:solidFill>
              </a:rPr>
              <a:t>For example: implementing evaluation pipelines for test generation feature inside AI Assistant and collect metrics such as compilation rate and structural coverage.</a:t>
            </a:r>
            <a:endParaRPr sz="1200">
              <a:solidFill>
                <a:schemeClr val="dk1"/>
              </a:solidFill>
            </a:endParaRPr>
          </a:p>
          <a:p>
            <a:pPr marL="914400" lvl="1" indent="-304800" algn="l" rtl="0">
              <a:lnSpc>
                <a:spcPct val="100000"/>
              </a:lnSpc>
              <a:spcBef>
                <a:spcPts val="0"/>
              </a:spcBef>
              <a:spcAft>
                <a:spcPts val="0"/>
              </a:spcAft>
              <a:buClr>
                <a:schemeClr val="dk1"/>
              </a:buClr>
              <a:buSzPts val="1200"/>
              <a:buChar char="-"/>
            </a:pPr>
            <a:r>
              <a:rPr lang="en" sz="1200">
                <a:solidFill>
                  <a:schemeClr val="dk1"/>
                </a:solidFill>
              </a:rPr>
              <a:t>4) Automatically reproducing crashes reported by users with the help of AI</a:t>
            </a:r>
            <a:endParaRPr sz="1200">
              <a:solidFill>
                <a:schemeClr val="dk1"/>
              </a:solidFill>
            </a:endParaRPr>
          </a:p>
          <a:p>
            <a:pPr marL="0" lvl="0" indent="0" algn="l" rtl="0">
              <a:lnSpc>
                <a:spcPct val="100000"/>
              </a:lnSpc>
              <a:spcBef>
                <a:spcPts val="0"/>
              </a:spcBef>
              <a:spcAft>
                <a:spcPts val="0"/>
              </a:spcAft>
              <a:buSzPts val="1100"/>
              <a:buNone/>
            </a:pP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29fa4605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3529fa46054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AI Agents and Planning team: The main objective is to design and build agentic solutions that execute many of the 2000 commands/tools in the IntelliJ IDE.</a:t>
            </a:r>
            <a:endParaRPr dirty="0"/>
          </a:p>
          <a:p>
            <a:pPr marL="0" lvl="0" indent="0" algn="l" rtl="0">
              <a:lnSpc>
                <a:spcPct val="100000"/>
              </a:lnSpc>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r>
              <a:rPr lang="en" dirty="0">
                <a:solidFill>
                  <a:schemeClr val="dk1"/>
                </a:solidFill>
              </a:rPr>
              <a:t>The team has developed a platform called </a:t>
            </a:r>
            <a:r>
              <a:rPr lang="en" dirty="0" err="1">
                <a:solidFill>
                  <a:schemeClr val="dk1"/>
                </a:solidFill>
              </a:rPr>
              <a:t>IDEFormer</a:t>
            </a:r>
            <a:r>
              <a:rPr lang="en" dirty="0">
                <a:solidFill>
                  <a:schemeClr val="dk1"/>
                </a:solidFill>
              </a:rPr>
              <a:t>, which supports Agents calling various tools from the IDE. This platform has just been open-sourced, and it enables you to write Agentic solutions for the IDE.</a:t>
            </a:r>
            <a:endParaRPr dirty="0">
              <a:solidFill>
                <a:schemeClr val="dk1"/>
              </a:solidFill>
            </a:endParaRPr>
          </a:p>
          <a:p>
            <a:pPr marL="0" lvl="0" indent="0" algn="l" rtl="0">
              <a:lnSpc>
                <a:spcPct val="100000"/>
              </a:lnSpc>
              <a:spcBef>
                <a:spcPts val="0"/>
              </a:spcBef>
              <a:spcAft>
                <a:spcPts val="0"/>
              </a:spcAft>
              <a:buSzPts val="1100"/>
              <a:buNone/>
            </a:pPr>
            <a:r>
              <a:rPr lang="en" dirty="0">
                <a:solidFill>
                  <a:schemeClr val="dk1"/>
                </a:solidFill>
              </a:rPr>
              <a:t>Here are some ongoing research:</a:t>
            </a:r>
            <a:endParaRPr dirty="0">
              <a:solidFill>
                <a:schemeClr val="dk1"/>
              </a:solidFill>
            </a:endParaRPr>
          </a:p>
          <a:p>
            <a:pPr marL="647700" lvl="0" indent="-228600" algn="l" rtl="0">
              <a:lnSpc>
                <a:spcPct val="115000"/>
              </a:lnSpc>
              <a:spcBef>
                <a:spcPts val="0"/>
              </a:spcBef>
              <a:spcAft>
                <a:spcPts val="0"/>
              </a:spcAft>
              <a:buClr>
                <a:srgbClr val="D1D2D3"/>
              </a:buClr>
              <a:buSzPts val="1150"/>
              <a:buNone/>
            </a:pPr>
            <a:r>
              <a:rPr lang="en" sz="1150" dirty="0">
                <a:solidFill>
                  <a:srgbClr val="D1D2D3"/>
                </a:solidFill>
                <a:highlight>
                  <a:srgbClr val="222529"/>
                </a:highlight>
              </a:rPr>
              <a:t>Using RL to tune models for Environment Setup agent</a:t>
            </a:r>
            <a:endParaRPr sz="1150" dirty="0">
              <a:solidFill>
                <a:srgbClr val="D1D2D3"/>
              </a:solidFill>
              <a:highlight>
                <a:srgbClr val="222529"/>
              </a:highlight>
            </a:endParaRPr>
          </a:p>
          <a:p>
            <a:pPr marL="647700" lvl="0" indent="-228600" algn="l" rtl="0">
              <a:lnSpc>
                <a:spcPct val="115000"/>
              </a:lnSpc>
              <a:spcBef>
                <a:spcPts val="0"/>
              </a:spcBef>
              <a:spcAft>
                <a:spcPts val="0"/>
              </a:spcAft>
              <a:buClr>
                <a:srgbClr val="D1D2D3"/>
              </a:buClr>
              <a:buSzPts val="1150"/>
              <a:buNone/>
            </a:pPr>
            <a:r>
              <a:rPr lang="en" sz="1150" dirty="0">
                <a:solidFill>
                  <a:srgbClr val="D1D2D3"/>
                </a:solidFill>
                <a:highlight>
                  <a:srgbClr val="222529"/>
                </a:highlight>
              </a:rPr>
              <a:t>Using distillation to improve on-device-sized models for SWE-agents.</a:t>
            </a:r>
            <a:endParaRPr sz="1150" dirty="0">
              <a:solidFill>
                <a:srgbClr val="D1D2D3"/>
              </a:solidFill>
              <a:highlight>
                <a:srgbClr val="222529"/>
              </a:highlight>
            </a:endParaRPr>
          </a:p>
          <a:p>
            <a:pPr marL="0" lvl="0" indent="0" algn="l" rtl="0">
              <a:lnSpc>
                <a:spcPct val="100000"/>
              </a:lnSpc>
              <a:spcBef>
                <a:spcPts val="0"/>
              </a:spcBef>
              <a:spcAft>
                <a:spcPts val="0"/>
              </a:spcAft>
              <a:buSzPts val="1100"/>
              <a:buNone/>
            </a:pPr>
            <a:endParaRPr dirty="0">
              <a:solidFill>
                <a:schemeClr val="dk1"/>
              </a:solidFill>
            </a:endParaRPr>
          </a:p>
          <a:p>
            <a:pPr marL="0" lvl="0" indent="0" algn="l" rtl="0">
              <a:lnSpc>
                <a:spcPct val="100000"/>
              </a:lnSpc>
              <a:spcBef>
                <a:spcPts val="0"/>
              </a:spcBef>
              <a:spcAft>
                <a:spcPts val="0"/>
              </a:spcAft>
              <a:buSzPts val="1100"/>
              <a:buNone/>
            </a:pPr>
            <a:r>
              <a:rPr lang="en" dirty="0">
                <a:solidFill>
                  <a:schemeClr val="dk1"/>
                </a:solidFill>
              </a:rPr>
              <a:t>We also worked on designing and deploying agentic solutions, here is one of the agents we developed: the Debugging Assistant: it’s </a:t>
            </a:r>
            <a:r>
              <a:rPr lang="en" b="0" i="0" dirty="0">
                <a:solidFill>
                  <a:schemeClr val="dk1"/>
                </a:solidFill>
                <a:latin typeface="Lato"/>
                <a:ea typeface="Lato"/>
                <a:cs typeface="Lato"/>
                <a:sym typeface="Lato"/>
              </a:rPr>
              <a:t>AI agent that solves errors in Computational Notebooks. It is seamlessly integrated into </a:t>
            </a:r>
            <a:r>
              <a:rPr lang="en" b="0" i="0" dirty="0" err="1">
                <a:solidFill>
                  <a:schemeClr val="dk1"/>
                </a:solidFill>
                <a:latin typeface="Lato"/>
                <a:ea typeface="Lato"/>
                <a:cs typeface="Lato"/>
                <a:sym typeface="Lato"/>
              </a:rPr>
              <a:t>Datalore</a:t>
            </a:r>
            <a:r>
              <a:rPr lang="en" dirty="0">
                <a:solidFill>
                  <a:schemeClr val="dk1"/>
                </a:solidFill>
                <a:latin typeface="Lato"/>
                <a:ea typeface="Lato"/>
                <a:cs typeface="Lato"/>
                <a:sym typeface="Lato"/>
              </a:rPr>
              <a:t>, </a:t>
            </a:r>
            <a:r>
              <a:rPr lang="en" b="0" i="0" dirty="0">
                <a:solidFill>
                  <a:schemeClr val="dk1"/>
                </a:solidFill>
                <a:latin typeface="Lato"/>
                <a:ea typeface="Lato"/>
                <a:cs typeface="Lato"/>
                <a:sym typeface="Lato"/>
              </a:rPr>
              <a:t>one of the IDEs from JetBrains, designed for data scientists.  Our findings based on a user study show that users rely on the AI agent more than the original AI assistant and rate its error-solving capabilities higher. </a:t>
            </a:r>
            <a:endParaRPr dirty="0">
              <a:solidFill>
                <a:schemeClr val="dk1"/>
              </a:solidFill>
            </a:endParaRPr>
          </a:p>
          <a:p>
            <a:pPr marL="0" lvl="0" indent="0" algn="l" rtl="0">
              <a:lnSpc>
                <a:spcPct val="100000"/>
              </a:lnSpc>
              <a:spcBef>
                <a:spcPts val="0"/>
              </a:spcBef>
              <a:spcAft>
                <a:spcPts val="0"/>
              </a:spcAft>
              <a:buSzPts val="1100"/>
              <a:buNone/>
            </a:pPr>
            <a:r>
              <a:rPr lang="en" b="0" i="0" dirty="0">
                <a:solidFill>
                  <a:schemeClr val="dk1"/>
                </a:solidFill>
                <a:latin typeface="Lato"/>
                <a:ea typeface="Lato"/>
                <a:cs typeface="Lato"/>
                <a:sym typeface="Lato"/>
              </a:rPr>
              <a:t>It’s presented in this paper, </a:t>
            </a:r>
            <a:r>
              <a:rPr lang="en" b="0" i="0" u="sng" strike="noStrike" dirty="0">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"Debug Smarter, Not Harder: AI Agents for Error Resolution in Computational Notebooks"</a:t>
            </a:r>
            <a:r>
              <a:rPr lang="en" b="0" i="0" dirty="0">
                <a:solidFill>
                  <a:schemeClr val="dk1"/>
                </a:solidFill>
                <a:latin typeface="Lato"/>
                <a:ea typeface="Lato"/>
                <a:cs typeface="Lato"/>
                <a:sym typeface="Lato"/>
              </a:rPr>
              <a:t> appea</a:t>
            </a:r>
            <a:r>
              <a:rPr lang="en" dirty="0">
                <a:solidFill>
                  <a:schemeClr val="dk1"/>
                </a:solidFill>
                <a:latin typeface="Lato"/>
                <a:ea typeface="Lato"/>
                <a:cs typeface="Lato"/>
                <a:sym typeface="Lato"/>
              </a:rPr>
              <a:t>red</a:t>
            </a:r>
            <a:r>
              <a:rPr lang="en" b="0" i="0" dirty="0">
                <a:solidFill>
                  <a:schemeClr val="dk1"/>
                </a:solidFill>
                <a:latin typeface="Lato"/>
                <a:ea typeface="Lato"/>
                <a:cs typeface="Lato"/>
                <a:sym typeface="Lato"/>
              </a:rPr>
              <a:t> at </a:t>
            </a:r>
            <a:r>
              <a:rPr lang="en" b="0" i="0" u="sng" strike="noStrike" dirty="0">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EMNLP 2024</a:t>
            </a:r>
            <a:r>
              <a:rPr lang="en" b="0" i="0" dirty="0">
                <a:solidFill>
                  <a:schemeClr val="dk1"/>
                </a:solidFill>
                <a:latin typeface="Lato"/>
                <a:ea typeface="Lato"/>
                <a:cs typeface="Lato"/>
                <a:sym typeface="Lato"/>
              </a:rPr>
              <a:t> System Demonstration Track! You can see a demo at this QR code.</a:t>
            </a: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latin typeface="Lato"/>
                <a:ea typeface="Lato"/>
                <a:cs typeface="Lato"/>
                <a:sym typeface="Lato"/>
              </a:rPr>
              <a:t>Last, we released recently a benchmark called </a:t>
            </a:r>
            <a:r>
              <a:rPr lang="en" dirty="0" err="1">
                <a:solidFill>
                  <a:schemeClr val="dk1"/>
                </a:solidFill>
                <a:latin typeface="Lato"/>
                <a:ea typeface="Lato"/>
                <a:cs typeface="Lato"/>
                <a:sym typeface="Lato"/>
              </a:rPr>
              <a:t>EnvBench</a:t>
            </a:r>
            <a:r>
              <a:rPr lang="en" dirty="0">
                <a:solidFill>
                  <a:schemeClr val="dk1"/>
                </a:solidFill>
                <a:latin typeface="Lato"/>
                <a:ea typeface="Lato"/>
                <a:cs typeface="Lato"/>
                <a:sym typeface="Lato"/>
              </a:rPr>
              <a:t> for Agents that setup environments in the IDE. Feel free to use it if you work in this area.</a:t>
            </a:r>
            <a:endParaRPr dirty="0">
              <a:solidFill>
                <a:schemeClr val="dk1"/>
              </a:solidFill>
              <a:latin typeface="Lato"/>
              <a:ea typeface="Lato"/>
              <a:cs typeface="Lato"/>
              <a:sym typeface="Lato"/>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DC692EA6-9554-80DA-B1F5-AE38B5E4D1E3}"/>
            </a:ext>
          </a:extLst>
        </p:cNvPr>
        <p:cNvGrpSpPr/>
        <p:nvPr/>
      </p:nvGrpSpPr>
      <p:grpSpPr>
        <a:xfrm>
          <a:off x="0" y="0"/>
          <a:ext cx="0" cy="0"/>
          <a:chOff x="0" y="0"/>
          <a:chExt cx="0" cy="0"/>
        </a:xfrm>
      </p:grpSpPr>
      <p:sp>
        <p:nvSpPr>
          <p:cNvPr id="287" name="Google Shape;287;ge6ec12dbb5_0_122:notes">
            <a:extLst>
              <a:ext uri="{FF2B5EF4-FFF2-40B4-BE49-F238E27FC236}">
                <a16:creationId xmlns:a16="http://schemas.microsoft.com/office/drawing/2014/main" id="{5A3D1CB0-CBD8-036D-AF12-9FCB9EDE70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6ec12dbb5_0_122:notes">
            <a:extLst>
              <a:ext uri="{FF2B5EF4-FFF2-40B4-BE49-F238E27FC236}">
                <a16:creationId xmlns:a16="http://schemas.microsoft.com/office/drawing/2014/main" id="{2331BBA4-3F3C-3B78-6380-7BFB5A4E8E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400"/>
              <a:buFont typeface="Arial"/>
              <a:buNone/>
            </a:pPr>
            <a:r>
              <a:rPr lang="en" dirty="0">
                <a:solidFill>
                  <a:schemeClr val="dk1"/>
                </a:solidFill>
              </a:rPr>
              <a:t>Let me switch now to the second part of our time: getting to know each other a little better</a:t>
            </a:r>
          </a:p>
          <a:p>
            <a:pPr marL="457200" lvl="0" indent="-228600" algn="l" rtl="0">
              <a:spcBef>
                <a:spcPts val="0"/>
              </a:spcBef>
              <a:spcAft>
                <a:spcPts val="0"/>
              </a:spcAft>
              <a:buClr>
                <a:schemeClr val="dk1"/>
              </a:buClr>
              <a:buSzPts val="1400"/>
              <a:buFont typeface="Arial"/>
              <a:buNone/>
            </a:pPr>
            <a:endParaRPr lang="en" dirty="0">
              <a:solidFill>
                <a:schemeClr val="dk1"/>
              </a:solidFill>
              <a:latin typeface="Open Sans"/>
              <a:ea typeface="Open Sans"/>
              <a:cs typeface="Open Sans"/>
              <a:sym typeface="Open Sans"/>
            </a:endParaRPr>
          </a:p>
          <a:p>
            <a:r>
              <a:rPr lang="en-US" dirty="0"/>
              <a:t>then Take 5 minutes to fill in some information about you that you want to share with me and your classmates.</a:t>
            </a:r>
          </a:p>
          <a:p>
            <a:endParaRPr lang="en-US" dirty="0"/>
          </a:p>
          <a:p>
            <a:r>
              <a:rPr lang="en-US" dirty="0"/>
              <a:t>Quickly</a:t>
            </a:r>
            <a:r>
              <a:rPr lang="en-US" baseline="0" dirty="0"/>
              <a:t> introduce your name, grad program, background, expectations.</a:t>
            </a:r>
          </a:p>
          <a:p>
            <a:r>
              <a:rPr lang="en-US" baseline="0" dirty="0"/>
              <a:t>If there are few students in the class, ask them to share with others what they wrote, otherwise collect the paper and sample a few one</a:t>
            </a:r>
          </a:p>
          <a:p>
            <a:r>
              <a:rPr lang="en-US" baseline="0" dirty="0"/>
              <a:t>s.</a:t>
            </a:r>
          </a:p>
          <a:p>
            <a:pPr marL="457200" lvl="0" indent="-228600" algn="l" rtl="0">
              <a:spcBef>
                <a:spcPts val="0"/>
              </a:spcBef>
              <a:spcAft>
                <a:spcPts val="0"/>
              </a:spcAft>
              <a:buClr>
                <a:schemeClr val="dk1"/>
              </a:buClr>
              <a:buSzPts val="1400"/>
              <a:buFont typeface="Arial"/>
              <a:buNone/>
            </a:pPr>
            <a:endParaRPr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4196052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a Google Doc, and then Take 5 minutes to fill in some information about you that you want to share with me and your classmates.</a:t>
            </a:r>
          </a:p>
          <a:p>
            <a:endParaRPr lang="en-US" dirty="0"/>
          </a:p>
          <a:p>
            <a:r>
              <a:rPr lang="en-US" dirty="0"/>
              <a:t>Quickly</a:t>
            </a:r>
            <a:r>
              <a:rPr lang="en-US" baseline="0" dirty="0"/>
              <a:t> introduce your name, grad program, background, expectations.</a:t>
            </a:r>
          </a:p>
          <a:p>
            <a:r>
              <a:rPr lang="en-US" baseline="0" dirty="0"/>
              <a:t>If there are few students in the class, ask them to share with others what they wrote, otherwise collect the paper and sample a few one</a:t>
            </a:r>
          </a:p>
          <a:p>
            <a:r>
              <a:rPr lang="en-US" baseline="0" dirty="0"/>
              <a:t>s.</a:t>
            </a:r>
          </a:p>
          <a:p>
            <a:endParaRPr lang="en-US" baseline="0" dirty="0"/>
          </a:p>
          <a:p>
            <a:r>
              <a:rPr lang="en-US" baseline="0" dirty="0"/>
              <a:t>- do some cool IoT project to help society.</a:t>
            </a:r>
          </a:p>
          <a:p>
            <a:r>
              <a:rPr lang="en-US" dirty="0"/>
              <a:t>- expect: learn more about IoT examples, applications around the world</a:t>
            </a:r>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27</a:t>
            </a:fld>
            <a:endParaRPr lang="es-ES_tradnl"/>
          </a:p>
        </p:txBody>
      </p:sp>
    </p:spTree>
    <p:extLst>
      <p:ext uri="{BB962C8B-B14F-4D97-AF65-F5344CB8AC3E}">
        <p14:creationId xmlns:p14="http://schemas.microsoft.com/office/powerpoint/2010/main" val="494538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lphaUcPeriod"/>
            </a:pPr>
            <a:r>
              <a:rPr lang="en-US" sz="1200" b="1" dirty="0"/>
              <a:t>ASK them to add more options here based on their expectations</a:t>
            </a:r>
          </a:p>
          <a:p>
            <a:pPr marL="457200" indent="-457200">
              <a:buAutoNum type="alphaUcPeriod"/>
            </a:pPr>
            <a:endParaRPr lang="en-US" sz="1200" b="1" dirty="0"/>
          </a:p>
          <a:p>
            <a:pPr marL="457200" indent="-457200">
              <a:buAutoNum type="alphaUcPeriod"/>
            </a:pPr>
            <a:endParaRPr lang="en-US" sz="1200" b="1" dirty="0"/>
          </a:p>
          <a:p>
            <a:pPr marL="914400" indent="-914400">
              <a:buAutoNum type="alphaUcPeriod"/>
            </a:pPr>
            <a:r>
              <a:rPr lang="en-US" sz="1200" b="1" dirty="0"/>
              <a:t>Do a cool </a:t>
            </a:r>
            <a:r>
              <a:rPr lang="en-US" sz="1200" b="1" dirty="0" err="1"/>
              <a:t>GenAI</a:t>
            </a:r>
            <a:r>
              <a:rPr lang="en-US" sz="1200" b="1" dirty="0"/>
              <a:t> Project that helps society</a:t>
            </a:r>
          </a:p>
          <a:p>
            <a:pPr marL="914400" indent="-914400">
              <a:buAutoNum type="alphaUcPeriod"/>
            </a:pPr>
            <a:r>
              <a:rPr lang="en-US" sz="1200" b="1" dirty="0"/>
              <a:t>Learn about exciting </a:t>
            </a:r>
            <a:r>
              <a:rPr lang="en-US" sz="1200" b="1" dirty="0" err="1"/>
              <a:t>GenAI</a:t>
            </a:r>
            <a:r>
              <a:rPr lang="en-US" sz="1200" b="1" dirty="0"/>
              <a:t> Applications for SE</a:t>
            </a:r>
          </a:p>
          <a:p>
            <a:pPr marL="914400" indent="-914400">
              <a:buAutoNum type="alphaUcPeriod"/>
            </a:pPr>
            <a:r>
              <a:rPr lang="en-US" sz="1200" b="1" dirty="0"/>
              <a:t>Learn about Agents</a:t>
            </a:r>
          </a:p>
          <a:p>
            <a:pPr marL="914400" indent="-914400">
              <a:buAutoNum type="alphaUcPeriod"/>
            </a:pPr>
            <a:r>
              <a:rPr lang="en-US" sz="1200" b="1" dirty="0"/>
              <a:t>Exposure to research on </a:t>
            </a:r>
            <a:r>
              <a:rPr lang="en-US" sz="1200" b="1" dirty="0" err="1"/>
              <a:t>GenAI</a:t>
            </a:r>
            <a:r>
              <a:rPr lang="en-US" sz="1200" b="1" dirty="0"/>
              <a:t> for SE</a:t>
            </a:r>
          </a:p>
          <a:p>
            <a:pPr marL="914400" indent="-914400">
              <a:buAutoNum type="alphaUcPeriod"/>
            </a:pPr>
            <a:r>
              <a:rPr lang="en-US" sz="1200" b="1" dirty="0"/>
              <a:t>Learn about the Challenges in </a:t>
            </a:r>
            <a:r>
              <a:rPr lang="en-US" sz="1200" b="1" dirty="0" err="1"/>
              <a:t>GenAI</a:t>
            </a:r>
            <a:endParaRPr lang="en-US" sz="1200" b="1" dirty="0"/>
          </a:p>
          <a:p>
            <a:pPr marL="914400" indent="-914400">
              <a:buAutoNum type="alphaUcPeriod"/>
            </a:pPr>
            <a:r>
              <a:rPr lang="en-US" sz="1200" b="1" dirty="0"/>
              <a:t> Learn how </a:t>
            </a:r>
            <a:r>
              <a:rPr lang="en-US" sz="1200" b="1" dirty="0" err="1"/>
              <a:t>GenAI</a:t>
            </a:r>
            <a:r>
              <a:rPr lang="en-US" sz="1200" b="1" dirty="0"/>
              <a:t> software differs from classical software</a:t>
            </a:r>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r>
              <a:rPr lang="en-US" sz="1200" b="1" dirty="0"/>
              <a:t>..How to communicate technical material to outsiders</a:t>
            </a:r>
          </a:p>
          <a:p>
            <a:pPr marL="457200" indent="-457200">
              <a:buAutoNum type="alphaUcPeriod"/>
            </a:pPr>
            <a:r>
              <a:rPr lang="en-US" sz="1200" b="1" dirty="0"/>
              <a:t>.. How do we conduct industry-relevant research</a:t>
            </a:r>
          </a:p>
          <a:p>
            <a:pPr marL="457200" indent="-457200">
              <a:buAutoNum type="alphaUcPeriod"/>
            </a:pPr>
            <a:r>
              <a:rPr lang="en-US" sz="1200" b="1" dirty="0"/>
              <a:t>.. Understand limitations and opportunities of IoT</a:t>
            </a:r>
          </a:p>
          <a:p>
            <a:pPr marL="457200" indent="-457200">
              <a:buAutoNum type="alphaUcPeriod"/>
            </a:pPr>
            <a:r>
              <a:rPr lang="en-US" sz="1200" b="1" dirty="0"/>
              <a:t>… Learn applications of IoT for human users</a:t>
            </a:r>
          </a:p>
          <a:p>
            <a:pPr marL="457200" indent="-457200">
              <a:buAutoNum type="alphaUcPeriod"/>
            </a:pPr>
            <a:r>
              <a:rPr lang="mr-IN" sz="1200" b="1" dirty="0"/>
              <a:t>…</a:t>
            </a:r>
            <a:r>
              <a:rPr lang="en-US" sz="1200" b="1" dirty="0"/>
              <a:t> Whole picture vantage of IoT, how to process IoT data</a:t>
            </a:r>
          </a:p>
          <a:p>
            <a:pPr marL="457200" indent="-457200">
              <a:buAutoNum type="alphaUcPeriod"/>
            </a:pPr>
            <a:r>
              <a:rPr lang="en-US" sz="1200" b="1" dirty="0"/>
              <a:t>Overview of IoT applications in healthcare, and the rest of the field</a:t>
            </a:r>
          </a:p>
          <a:p>
            <a:pPr marL="457200" indent="-457200">
              <a:buAutoNum type="alphaUcPeriod"/>
            </a:pPr>
            <a:r>
              <a:rPr lang="en-US" sz="1200" b="1" dirty="0"/>
              <a:t>Common challenges across different applications and how we approach them with reuse </a:t>
            </a:r>
          </a:p>
          <a:p>
            <a:pPr marL="457200" indent="-457200">
              <a:buAutoNum type="alphaUcPeriod"/>
            </a:pPr>
            <a:endParaRPr lang="en-US" sz="1200" b="1" dirty="0"/>
          </a:p>
          <a:p>
            <a:pPr marL="457200" indent="-457200">
              <a:buAutoNum type="alphaUcPeriod"/>
            </a:pPr>
            <a:endParaRPr lang="en-US" sz="1200" b="1" dirty="0"/>
          </a:p>
          <a:p>
            <a:pPr marL="457200" indent="-457200">
              <a:buAutoNum type="alphaUcPeriod"/>
            </a:pPr>
            <a:r>
              <a:rPr lang="en-US" sz="1200" b="1" dirty="0"/>
              <a:t>…Get ideas for PhD/MS dissertation</a:t>
            </a:r>
          </a:p>
          <a:p>
            <a:pPr marL="457200" indent="-457200">
              <a:buAutoNum type="alphaUcPeriod"/>
            </a:pPr>
            <a:r>
              <a:rPr lang="en-US" sz="1200" b="1" dirty="0"/>
              <a:t>…Learn about the Practical aspects of SE</a:t>
            </a:r>
          </a:p>
          <a:p>
            <a:pPr marL="457200" indent="-457200">
              <a:buAutoNum type="alphaUcPeriod"/>
            </a:pPr>
            <a:r>
              <a:rPr lang="en-US" sz="1200" b="1" dirty="0"/>
              <a:t>…Learn about the Theoretical aspects of SE</a:t>
            </a:r>
          </a:p>
          <a:p>
            <a:pPr marL="457200" indent="-457200">
              <a:buAutoNum type="alphaUcPeriod"/>
            </a:pPr>
            <a:r>
              <a:rPr lang="en-US" sz="1200" b="1" dirty="0"/>
              <a:t>….Learn about the state of the art in SE</a:t>
            </a:r>
          </a:p>
          <a:p>
            <a:pPr marL="457200" indent="-457200">
              <a:buAutoNum type="alphaUcPeriod"/>
            </a:pPr>
            <a:r>
              <a:rPr lang="en-US" sz="1200" b="1" dirty="0"/>
              <a:t> Get equipped for being a researcher</a:t>
            </a:r>
          </a:p>
          <a:p>
            <a:pPr marL="457200" indent="-457200">
              <a:buAutoNum type="alphaUcPeriod"/>
            </a:pPr>
            <a:r>
              <a:rPr lang="en-US" sz="1200" b="1" dirty="0"/>
              <a:t>Improve programming skills</a:t>
            </a:r>
          </a:p>
          <a:p>
            <a:endParaRPr lang="en-US" dirty="0"/>
          </a:p>
        </p:txBody>
      </p:sp>
      <p:sp>
        <p:nvSpPr>
          <p:cNvPr id="4" name="Slide Number Placeholder 3"/>
          <p:cNvSpPr>
            <a:spLocks noGrp="1"/>
          </p:cNvSpPr>
          <p:nvPr>
            <p:ph type="sldNum" sz="quarter" idx="10"/>
          </p:nvPr>
        </p:nvSpPr>
        <p:spPr/>
        <p:txBody>
          <a:bodyPr/>
          <a:lstStyle/>
          <a:p>
            <a:pPr>
              <a:defRPr/>
            </a:pPr>
            <a:fld id="{7769F722-7C22-4C40-BAEB-00342DB235F3}" type="slidenum">
              <a:rPr lang="es-ES_tradnl" smtClean="0"/>
              <a:pPr>
                <a:defRPr/>
              </a:pPr>
              <a:t>29</a:t>
            </a:fld>
            <a:endParaRPr lang="es-ES_tradnl"/>
          </a:p>
        </p:txBody>
      </p:sp>
    </p:spTree>
    <p:extLst>
      <p:ext uri="{BB962C8B-B14F-4D97-AF65-F5344CB8AC3E}">
        <p14:creationId xmlns:p14="http://schemas.microsoft.com/office/powerpoint/2010/main" val="1276467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ASK: How many people have been on the webpage</a:t>
            </a:r>
            <a:r>
              <a:rPr lang="en-US" baseline="0" dirty="0"/>
              <a:t> already?</a:t>
            </a:r>
          </a:p>
          <a:p>
            <a:endParaRPr lang="en-US" baseline="0" dirty="0"/>
          </a:p>
          <a:p>
            <a:r>
              <a:rPr lang="en-US" b="1" dirty="0"/>
              <a:t>Open</a:t>
            </a:r>
            <a:r>
              <a:rPr lang="en-US" b="1" baseline="0" dirty="0"/>
              <a:t> the web browser and navigate through the pages, spend some time at the Syllabus</a:t>
            </a:r>
          </a:p>
          <a:p>
            <a:endParaRPr lang="en-US" b="1" baseline="0" dirty="0"/>
          </a:p>
          <a:p>
            <a:r>
              <a:rPr lang="en-US" b="1" baseline="0" dirty="0"/>
              <a:t>The prerequisites of this class</a:t>
            </a:r>
          </a:p>
          <a:p>
            <a:r>
              <a:rPr lang="en-US" b="1" baseline="0" dirty="0"/>
              <a:t>If you have not taken the equivalent of these classes, but have several years of professional software engineering experience, this will work well too, but come and talk with me at the end of the class.</a:t>
            </a:r>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31</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223140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This class is different from many classes you might have taken already at CU. Before we talk about what the class is, let me first define what this course is NOT:</a:t>
            </a:r>
          </a:p>
          <a:p>
            <a:endParaRPr lang="en-US" baseline="0" dirty="0"/>
          </a:p>
          <a:p>
            <a:r>
              <a:rPr lang="en-US" baseline="0" dirty="0"/>
              <a:t>This is </a:t>
            </a:r>
            <a:r>
              <a:rPr lang="en-US" b="1" i="0" u="none" strike="noStrike" dirty="0">
                <a:solidFill>
                  <a:srgbClr val="333333"/>
                </a:solidFill>
                <a:effectLst/>
                <a:latin typeface="Helvetica Neue" panose="02000503000000020004" pitchFamily="2" charset="0"/>
              </a:rPr>
              <a:t>NOT </a:t>
            </a:r>
            <a:r>
              <a:rPr lang="en-US" b="0" i="0" u="none" strike="noStrike" dirty="0">
                <a:solidFill>
                  <a:srgbClr val="333333"/>
                </a:solidFill>
                <a:effectLst/>
                <a:latin typeface="Helvetica Neue" panose="02000503000000020004" pitchFamily="2" charset="0"/>
              </a:rPr>
              <a:t>an introductory grad course to Software Engineering, for those students we recommend other grad courses such as Foundations of Software Engineering (CSCI 5828). This course assumes you are a competent software engineer already -- we are looking into how you can augment your current skills to include </a:t>
            </a:r>
            <a:r>
              <a:rPr lang="en-US" b="0" i="0" u="none" strike="noStrike" dirty="0" err="1">
                <a:solidFill>
                  <a:srgbClr val="333333"/>
                </a:solidFill>
                <a:effectLst/>
                <a:latin typeface="Helvetica Neue" panose="02000503000000020004" pitchFamily="2" charset="0"/>
              </a:rPr>
              <a:t>GenAI</a:t>
            </a:r>
            <a:r>
              <a:rPr lang="en-US" b="0" i="0" u="none" strike="noStrike" dirty="0">
                <a:solidFill>
                  <a:srgbClr val="333333"/>
                </a:solidFill>
                <a:effectLst/>
                <a:latin typeface="Helvetica Neue" panose="02000503000000020004" pitchFamily="2" charset="0"/>
              </a:rPr>
              <a:t> supported software development</a:t>
            </a:r>
          </a:p>
          <a:p>
            <a:endParaRPr lang="en-US" b="0" i="0" u="none" strike="noStrike" baseline="0" dirty="0">
              <a:solidFill>
                <a:srgbClr val="333333"/>
              </a:solidFill>
              <a:effectLst/>
              <a:latin typeface="Helvetica Neue" panose="02000503000000020004" pitchFamily="2" charset="0"/>
            </a:endParaRPr>
          </a:p>
          <a:p>
            <a:r>
              <a:rPr lang="en-US" b="0" i="0" u="none" strike="noStrike" baseline="0" dirty="0">
                <a:solidFill>
                  <a:srgbClr val="333333"/>
                </a:solidFill>
                <a:effectLst/>
                <a:latin typeface="Helvetica Neue" panose="02000503000000020004" pitchFamily="2" charset="0"/>
              </a:rPr>
              <a:t>NOT a tutorial on various </a:t>
            </a:r>
            <a:r>
              <a:rPr lang="en-US" b="0" i="0" u="none" strike="noStrike" baseline="0" dirty="0" err="1">
                <a:solidFill>
                  <a:srgbClr val="333333"/>
                </a:solidFill>
                <a:effectLst/>
                <a:latin typeface="Helvetica Neue" panose="02000503000000020004" pitchFamily="2" charset="0"/>
              </a:rPr>
              <a:t>GenAI</a:t>
            </a:r>
            <a:r>
              <a:rPr lang="en-US" b="0" i="0" u="none" strike="noStrike" baseline="0" dirty="0">
                <a:solidFill>
                  <a:srgbClr val="333333"/>
                </a:solidFill>
                <a:effectLst/>
                <a:latin typeface="Helvetica Neue" panose="02000503000000020004" pitchFamily="2" charset="0"/>
              </a:rPr>
              <a:t> frameworks and APIs: there are many free resources and MOOCs on the internet about this. Besides, these </a:t>
            </a:r>
            <a:r>
              <a:rPr lang="en-US" b="0" i="0" u="none" strike="noStrike" baseline="0" dirty="0" err="1">
                <a:solidFill>
                  <a:srgbClr val="333333"/>
                </a:solidFill>
                <a:effectLst/>
                <a:latin typeface="Helvetica Neue" panose="02000503000000020004" pitchFamily="2" charset="0"/>
              </a:rPr>
              <a:t>GenAI</a:t>
            </a:r>
            <a:r>
              <a:rPr lang="en-US" b="0" i="0" u="none" strike="noStrike" baseline="0" dirty="0">
                <a:solidFill>
                  <a:srgbClr val="333333"/>
                </a:solidFill>
                <a:effectLst/>
                <a:latin typeface="Helvetica Neue" panose="02000503000000020004" pitchFamily="2" charset="0"/>
              </a:rPr>
              <a:t> frameworks and APIs change so frequently, that even if I taught you one now, it will be obsolete in a matter of months. For Example, the </a:t>
            </a:r>
            <a:r>
              <a:rPr lang="en-US" b="0" i="0" u="none" strike="noStrike" baseline="0" dirty="0" err="1">
                <a:solidFill>
                  <a:srgbClr val="333333"/>
                </a:solidFill>
                <a:effectLst/>
                <a:latin typeface="Helvetica Neue" panose="02000503000000020004" pitchFamily="2" charset="0"/>
              </a:rPr>
              <a:t>IDEFormer</a:t>
            </a:r>
            <a:r>
              <a:rPr lang="en-US" b="0" i="0" u="none" strike="noStrike" baseline="0" dirty="0">
                <a:solidFill>
                  <a:srgbClr val="333333"/>
                </a:solidFill>
                <a:effectLst/>
                <a:latin typeface="Helvetica Neue" panose="02000503000000020004" pitchFamily="2" charset="0"/>
              </a:rPr>
              <a:t> framework at JetBrains for calling Agentic tools in the IDE already changed dramatically several times since it was open-sourced and released last May.</a:t>
            </a:r>
          </a:p>
          <a:p>
            <a:endParaRPr lang="en-US" b="0" i="0" u="none" strike="noStrike" baseline="0" dirty="0">
              <a:solidFill>
                <a:srgbClr val="333333"/>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 NOT an asynchronous course (this is a synchronous, live class). Even though the class is offered on Zoom you need to participate live each class.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Like in real life, there are tough choices we need to make: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 If there is another class offered on campus at the same time slot at 2pm Tue/Thu like this class, you might be thinking  whether you can attend the other class in person, and catch up on this class asynchronously (that would not work). Or maybe some of you might have a day job that overlaps that you If you are thinking there </a:t>
            </a:r>
            <a:r>
              <a:rPr lang="en-US" b="0" dirty="0">
                <a:effectLst/>
                <a:latin typeface="Helvetica Neue" panose="02000503000000020004" pitchFamily="2" charset="0"/>
              </a:rPr>
              <a:t>you have to decide, you go to school and earn an education or you go to company and make money.</a:t>
            </a:r>
          </a:p>
          <a:p>
            <a:pPr marL="0" indent="0">
              <a:buNone/>
            </a:pPr>
            <a:endParaRPr lang="en-US" b="0" dirty="0"/>
          </a:p>
          <a:p>
            <a:pPr marL="0" indent="0">
              <a:buNone/>
            </a:pPr>
            <a:endParaRPr lang="en-US" b="1" dirty="0"/>
          </a:p>
          <a:p>
            <a:pPr marL="0" indent="0">
              <a:buNone/>
            </a:pPr>
            <a:endParaRPr lang="en-US" b="1"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32</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94778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47CF-438F-D8FB-5608-E7BA9ADB0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8B3CFB-B726-E49C-4EAD-D4A08D3BE7F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C2DAA13-C9B0-0516-0ADC-7878918A5F70}"/>
              </a:ext>
            </a:extLst>
          </p:cNvPr>
          <p:cNvSpPr>
            <a:spLocks noGrp="1"/>
          </p:cNvSpPr>
          <p:nvPr>
            <p:ph type="body" idx="1"/>
          </p:nvPr>
        </p:nvSpPr>
        <p:spPr/>
        <p:txBody>
          <a:bodyPr/>
          <a:lstStyle/>
          <a:p>
            <a:r>
              <a:rPr lang="en-US" dirty="0"/>
              <a:t>This class is different and I</a:t>
            </a:r>
            <a:r>
              <a:rPr lang="en-US" baseline="0" dirty="0"/>
              <a:t> can guarantee that it will stretch each of you. </a:t>
            </a:r>
          </a:p>
          <a:p>
            <a:r>
              <a:rPr lang="en-US" baseline="0" dirty="0"/>
              <a:t>- At times it would feel that the course is not organized. But this is normal.</a:t>
            </a:r>
          </a:p>
          <a:p>
            <a:r>
              <a:rPr lang="en-US" sz="1200" kern="1200" dirty="0">
                <a:solidFill>
                  <a:schemeClr val="tx1"/>
                </a:solidFill>
                <a:latin typeface="Times New Roman" pitchFamily="18" charset="0"/>
                <a:ea typeface="+mn-ea"/>
                <a:cs typeface="+mn-cs"/>
              </a:rPr>
              <a:t>This is how graduate-level course that is truly breaking new ground in the hot research topics should feel like. </a:t>
            </a: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Unlike an</a:t>
            </a:r>
            <a:r>
              <a:rPr lang="en-US" sz="1200" kern="1200" baseline="0" dirty="0">
                <a:solidFill>
                  <a:schemeClr val="tx1"/>
                </a:solidFill>
                <a:latin typeface="Times New Roman" pitchFamily="18" charset="0"/>
                <a:ea typeface="+mn-ea"/>
                <a:cs typeface="+mn-cs"/>
              </a:rPr>
              <a:t> undergrad course where all students do the same tasks that are predetermined ahead by the professor, in a grad research class there are lots of choices, and the professor will let you select what works for you.</a:t>
            </a:r>
          </a:p>
          <a:p>
            <a:endParaRPr lang="en-US" sz="1200" kern="1200" baseline="0" dirty="0">
              <a:solidFill>
                <a:schemeClr val="tx1"/>
              </a:solidFill>
              <a:latin typeface="Times New Roman" pitchFamily="18" charset="0"/>
              <a:ea typeface="+mn-ea"/>
              <a:cs typeface="+mn-cs"/>
            </a:endParaRPr>
          </a:p>
          <a:p>
            <a:r>
              <a:rPr lang="en-US" sz="1200" kern="1200" baseline="0" dirty="0">
                <a:solidFill>
                  <a:schemeClr val="tx1"/>
                </a:solidFill>
                <a:latin typeface="Times New Roman" pitchFamily="18" charset="0"/>
                <a:ea typeface="+mn-ea"/>
                <a:cs typeface="+mn-cs"/>
              </a:rPr>
              <a:t>There is a fixed structure (we all read papers, we work on research projects that have the same milestones) but the content is very dynamic</a:t>
            </a:r>
            <a:endParaRPr lang="en-US" sz="1200" kern="1200" dirty="0">
              <a:solidFill>
                <a:schemeClr val="tx1"/>
              </a:solidFill>
              <a:latin typeface="Times New Roman" pitchFamily="18" charset="0"/>
              <a:ea typeface="+mn-ea"/>
              <a:cs typeface="+mn-cs"/>
            </a:endParaRPr>
          </a:p>
          <a:p>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When you form teams for projects, I do not know ahead of time what are the projects (unlike in an undergrad class where the project is pure engineering and is known to all ahead of time)</a:t>
            </a: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You will follow the steps of a typical research project</a:t>
            </a:r>
            <a:r>
              <a:rPr lang="en-US" sz="1200" kern="1200" baseline="0" dirty="0">
                <a:solidFill>
                  <a:schemeClr val="tx1"/>
                </a:solidFill>
                <a:latin typeface="Times New Roman" pitchFamily="18" charset="0"/>
                <a:ea typeface="+mn-ea"/>
                <a:cs typeface="+mn-cs"/>
              </a:rPr>
              <a:t> (which are open-ended, risk-taking projects)</a:t>
            </a:r>
            <a:endParaRPr lang="en-US" dirty="0"/>
          </a:p>
          <a:p>
            <a:r>
              <a:rPr lang="en-US" dirty="0"/>
              <a:t>CLICK</a:t>
            </a:r>
          </a:p>
          <a:p>
            <a:r>
              <a:rPr lang="en-US" b="1" dirty="0"/>
              <a:t>If you do high-quality</a:t>
            </a:r>
            <a:r>
              <a:rPr lang="en-US" b="1" baseline="0" dirty="0"/>
              <a:t> research &amp; </a:t>
            </a:r>
            <a:r>
              <a:rPr lang="en-US" b="1" dirty="0"/>
              <a:t>publish your research, you are guaranteed an A in the</a:t>
            </a:r>
            <a:r>
              <a:rPr lang="en-US" b="1" baseline="0" dirty="0"/>
              <a:t> class!!</a:t>
            </a:r>
            <a:endParaRPr lang="en-US" baseline="0" dirty="0"/>
          </a:p>
          <a:p>
            <a:r>
              <a:rPr lang="en-US" baseline="0" dirty="0"/>
              <a:t>CLICK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latin typeface="Times New Roman" pitchFamily="18" charset="0"/>
                <a:ea typeface="+mn-ea"/>
                <a:cs typeface="+mn-cs"/>
              </a:rPr>
              <a:t>At times, you might feel a bit lost in the beginning as you have to discover on your own,  this will equip you with the skills you need to do well in graduate school.</a:t>
            </a:r>
            <a:endParaRPr lang="en-US" sz="1200" kern="1200" dirty="0">
              <a:solidFill>
                <a:schemeClr val="tx1"/>
              </a:solidFill>
              <a:latin typeface="Times New Roman" pitchFamily="18" charset="0"/>
              <a:ea typeface="+mn-ea"/>
              <a:cs typeface="+mn-cs"/>
            </a:endParaRPr>
          </a:p>
          <a:p>
            <a:endParaRPr lang="en-US" baseline="0" dirty="0"/>
          </a:p>
          <a:p>
            <a:endParaRPr lang="en-US" baseline="0" dirty="0"/>
          </a:p>
        </p:txBody>
      </p:sp>
      <p:sp>
        <p:nvSpPr>
          <p:cNvPr id="4" name="Slide Number Placeholder 3">
            <a:extLst>
              <a:ext uri="{FF2B5EF4-FFF2-40B4-BE49-F238E27FC236}">
                <a16:creationId xmlns:a16="http://schemas.microsoft.com/office/drawing/2014/main" id="{FA5546DA-0779-92D9-1A3D-69E53C7BE623}"/>
              </a:ext>
            </a:extLst>
          </p:cNvPr>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33</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552817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mn-ea"/>
                <a:cs typeface="+mn-cs"/>
              </a:rPr>
              <a:t>Unlike</a:t>
            </a:r>
            <a:r>
              <a:rPr lang="en-US" sz="1200" kern="1200" baseline="0" dirty="0">
                <a:solidFill>
                  <a:schemeClr val="tx1"/>
                </a:solidFill>
                <a:latin typeface="Times New Roman" pitchFamily="18" charset="0"/>
                <a:ea typeface="+mn-ea"/>
                <a:cs typeface="+mn-cs"/>
              </a:rPr>
              <a:t> in a undergrad class, there will be lots of discussions in my class. You will not be able to hide or escape, or take a mental break. You will have to actively participate in each class.</a:t>
            </a:r>
            <a:endParaRPr lang="en-US" sz="1200" kern="1200" dirty="0">
              <a:solidFill>
                <a:schemeClr val="tx1"/>
              </a:solidFill>
              <a:latin typeface="Times New Roman" pitchFamily="18" charset="0"/>
              <a:ea typeface="+mn-ea"/>
              <a:cs typeface="+mn-cs"/>
            </a:endParaRP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When we read research papers, we do not know ahead of time all papers (unlike in an undergrad class where the professor knows ahead of time all lectures). A research-oriented grad course is dynamic, we choose to read papers as they are related to research project and the papers help you make progress on the research project.</a:t>
            </a:r>
          </a:p>
          <a:p>
            <a:r>
              <a:rPr lang="en-US" sz="1200" kern="1200" dirty="0">
                <a:solidFill>
                  <a:schemeClr val="tx1"/>
                </a:solidFill>
                <a:latin typeface="Times New Roman" pitchFamily="18" charset="0"/>
                <a:ea typeface="+mn-ea"/>
                <a:cs typeface="+mn-cs"/>
              </a:rPr>
              <a:t>CLICK</a:t>
            </a:r>
          </a:p>
          <a:p>
            <a:r>
              <a:rPr lang="en-US" sz="1200" kern="1200" dirty="0">
                <a:solidFill>
                  <a:schemeClr val="tx1"/>
                </a:solidFill>
                <a:latin typeface="Times New Roman" pitchFamily="18" charset="0"/>
                <a:ea typeface="+mn-ea"/>
                <a:cs typeface="+mn-cs"/>
              </a:rPr>
              <a:t>Submit your critique</a:t>
            </a:r>
            <a:r>
              <a:rPr lang="en-US" sz="1200" kern="1200" baseline="0" dirty="0">
                <a:solidFill>
                  <a:schemeClr val="tx1"/>
                </a:solidFill>
                <a:latin typeface="Times New Roman" pitchFamily="18" charset="0"/>
                <a:ea typeface="+mn-ea"/>
                <a:cs typeface="+mn-cs"/>
              </a:rPr>
              <a:t> the day before the class (this gives the presenter a chance to add new material to help you better understand)</a:t>
            </a:r>
            <a:endParaRPr lang="en-US" dirty="0"/>
          </a:p>
          <a:p>
            <a:endParaRPr lang="en-US" dirty="0"/>
          </a:p>
          <a:p>
            <a:r>
              <a:rPr lang="en-US" dirty="0"/>
              <a:t>CLICK</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34</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223140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TODO add more specifics about Research versus Industry novel track</a:t>
            </a:r>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35</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223140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dirty="0"/>
              <a:t>When Mauricio took me to the VU this morning, we came by bike. I see that everyone rides bikes in the Netherlands, which is a wonderful way to get around. Amsterdam was made for bikes: everything is flat. </a:t>
            </a:r>
            <a:endParaRPr dirty="0"/>
          </a:p>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r>
              <a:rPr lang="en-US" sz="1200" b="1" dirty="0"/>
              <a:t>In contrast This is a typical bike ride for me during the weekends. </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CLICK</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I’ve taken a break from road cycling for the last 8 years, because of  a bike accident that resulted in a severe brain concussion.  But as we moved to Utah for my industry sabbatical at JetBrains and we live close to a Canyon, I decided to get back into road cycling. This is a summary of a typical ride I do during weekends as I am cycling up the canyon.</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CLICK </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I want to point out that while the distance was just under (8km / 5 miles) one way, this is going up a steep canyon where my elevation gain was 800 m / 2600 feet.</a:t>
            </a:r>
            <a:endParaRPr dirty="0"/>
          </a:p>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r>
              <a:rPr lang="en-US" sz="1200" b="1" dirty="0"/>
              <a:t>If you look at my body, it does not strike you that I look athletic like Lance Armstrong. My body likes food too much. On this particular ride up in the canyon, I was passing seasoned cyclists.</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While they were grunting,  I had a big smile on my face. My secret sauce was the tool that I use for the job: an electric-assist bike.</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CLICK&gt;</a:t>
            </a:r>
            <a:endParaRPr dirty="0"/>
          </a:p>
          <a:p>
            <a:pPr marL="0" marR="0" lvl="0" indent="0" algn="l" rtl="0">
              <a:lnSpc>
                <a:spcPct val="100000"/>
              </a:lnSpc>
              <a:spcBef>
                <a:spcPts val="0"/>
              </a:spcBef>
              <a:spcAft>
                <a:spcPts val="0"/>
              </a:spcAft>
              <a:buClr>
                <a:srgbClr val="000000"/>
              </a:buClr>
              <a:buSzPts val="1200"/>
              <a:buFont typeface="Arial"/>
              <a:buNone/>
            </a:pPr>
            <a:r>
              <a:rPr lang="en-US" sz="1200" b="1" dirty="0"/>
              <a:t>While I did get a good workout (look at my heart rate), the electric assist </a:t>
            </a:r>
            <a:r>
              <a:rPr lang="en-US" dirty="0">
                <a:latin typeface="Helvetica Neue"/>
                <a:ea typeface="Helvetica Neue"/>
                <a:cs typeface="Helvetica Neue"/>
                <a:sym typeface="Helvetica Neue"/>
              </a:rPr>
              <a:t>felt like I had a personal assistant, Lance Armstrong pushing hundreds watts of power on my pedals alongside me. Now I no longer hate the steep climbs in the canyons, actually I prefer rides where there is a lot of elevation gains as I get to enjoy the ride up the mountain and the amazing views, and I like riding down the mountain at high speed.</a:t>
            </a:r>
            <a:endParaRPr dirty="0"/>
          </a:p>
          <a:p>
            <a:pPr marL="0" marR="0" lvl="0" indent="0" algn="l" rtl="0">
              <a:lnSpc>
                <a:spcPct val="100000"/>
              </a:lnSpc>
              <a:spcBef>
                <a:spcPts val="0"/>
              </a:spcBef>
              <a:spcAft>
                <a:spcPts val="0"/>
              </a:spcAft>
              <a:buClr>
                <a:srgbClr val="000000"/>
              </a:buClr>
              <a:buSzPts val="1100"/>
              <a:buFont typeface="Arial"/>
              <a:buNone/>
            </a:pPr>
            <a:endParaRPr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100"/>
              <a:buFont typeface="Helvetica Neue"/>
              <a:buNone/>
            </a:pPr>
            <a:r>
              <a:rPr lang="en-US" dirty="0">
                <a:latin typeface="Helvetica Neue"/>
                <a:ea typeface="Helvetica Neue"/>
                <a:cs typeface="Helvetica Neue"/>
                <a:sym typeface="Helvetica Neue"/>
              </a:rPr>
              <a:t>Something similar to this is happening in the world of programming.. </a:t>
            </a:r>
            <a:endParaRPr sz="1200" b="1" dirty="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200"/>
              <a:buFont typeface="Arial"/>
              <a:buNone/>
            </a:pPr>
            <a:endParaRPr sz="1200" b="1" dirty="0"/>
          </a:p>
          <a:p>
            <a:pPr marL="0" marR="0" lvl="0" indent="0" algn="l" rtl="0">
              <a:lnSpc>
                <a:spcPct val="100000"/>
              </a:lnSpc>
              <a:spcBef>
                <a:spcPts val="0"/>
              </a:spcBef>
              <a:spcAft>
                <a:spcPts val="0"/>
              </a:spcAft>
              <a:buClr>
                <a:srgbClr val="000000"/>
              </a:buClr>
              <a:buSzPts val="1200"/>
              <a:buFont typeface="Arial"/>
              <a:buNone/>
            </a:pPr>
            <a:endParaRPr sz="1200" b="1" dirty="0"/>
          </a:p>
          <a:p>
            <a:pPr marL="457200" lvl="0" indent="-228600" algn="l" rtl="0">
              <a:lnSpc>
                <a:spcPct val="100000"/>
              </a:lnSpc>
              <a:spcBef>
                <a:spcPts val="0"/>
              </a:spcBef>
              <a:spcAft>
                <a:spcPts val="0"/>
              </a:spcAft>
              <a:buSzPts val="1100"/>
              <a:buNone/>
            </a:pPr>
            <a:endParaRPr dirty="0"/>
          </a:p>
        </p:txBody>
      </p:sp>
      <p:sp>
        <p:nvSpPr>
          <p:cNvPr id="482" name="Google Shape;482;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solidFill>
                  <a:srgbClr val="1F4C7F"/>
                </a:solidFill>
              </a:rPr>
              <a:t>TODO: put some thrusts from the CAREER</a:t>
            </a:r>
            <a:endParaRPr lang="en-US" dirty="0"/>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36</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223140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solidFill>
                  <a:srgbClr val="1F4C7F"/>
                </a:solidFill>
              </a:rPr>
              <a:t>I am not responsible for</a:t>
            </a:r>
            <a:r>
              <a:rPr lang="en-US" b="1" baseline="0" dirty="0">
                <a:solidFill>
                  <a:srgbClr val="1F4C7F"/>
                </a:solidFill>
              </a:rPr>
              <a:t> You, I am responsible to YOU. I will give you unprecedented access to people that you would never meet otherwise.</a:t>
            </a:r>
          </a:p>
          <a:p>
            <a:endParaRPr lang="en-US" b="1" baseline="0" dirty="0">
              <a:solidFill>
                <a:srgbClr val="1F4C7F"/>
              </a:solidFill>
            </a:endParaRPr>
          </a:p>
          <a:p>
            <a:r>
              <a:rPr lang="en-US" b="1" baseline="0" dirty="0">
                <a:solidFill>
                  <a:srgbClr val="1F4C7F"/>
                </a:solidFill>
              </a:rPr>
              <a:t>It’s up to you what you do with these resources and opportunities.</a:t>
            </a:r>
          </a:p>
          <a:p>
            <a:endParaRPr lang="en-US" dirty="0"/>
          </a:p>
        </p:txBody>
      </p:sp>
      <p:sp>
        <p:nvSpPr>
          <p:cNvPr id="4" name="Slide Number Placeholder 3"/>
          <p:cNvSpPr>
            <a:spLocks noGrp="1"/>
          </p:cNvSpPr>
          <p:nvPr>
            <p:ph type="sldNum" sz="quarter" idx="10"/>
          </p:nvPr>
        </p:nvSpPr>
        <p:spPr/>
        <p:txBody>
          <a:bodyPr/>
          <a:lstStyle/>
          <a:p>
            <a:pPr marL="0" marR="0" lvl="0" indent="0" algn="r" defTabSz="967064" rtl="0" eaLnBrk="0" fontAlgn="base" latinLnBrk="0" hangingPunct="0">
              <a:lnSpc>
                <a:spcPct val="100000"/>
              </a:lnSpc>
              <a:spcBef>
                <a:spcPct val="0"/>
              </a:spcBef>
              <a:spcAft>
                <a:spcPct val="0"/>
              </a:spcAft>
              <a:buClrTx/>
              <a:buSzTx/>
              <a:buFontTx/>
              <a:buNone/>
              <a:tabLst/>
              <a:defRPr/>
            </a:pPr>
            <a:fld id="{7769F722-7C22-4C40-BAEB-00342DB235F3}" type="slidenum">
              <a:rPr kumimoji="0" lang="es-ES_tradnl"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7064" rtl="0" eaLnBrk="0" fontAlgn="base" latinLnBrk="0" hangingPunct="0">
                <a:lnSpc>
                  <a:spcPct val="100000"/>
                </a:lnSpc>
                <a:spcBef>
                  <a:spcPct val="0"/>
                </a:spcBef>
                <a:spcAft>
                  <a:spcPct val="0"/>
                </a:spcAft>
                <a:buClrTx/>
                <a:buSzTx/>
                <a:buFontTx/>
                <a:buNone/>
                <a:tabLst/>
                <a:defRPr/>
              </a:pPr>
              <a:t>37</a:t>
            </a:fld>
            <a:endParaRPr kumimoji="0" lang="es-ES_tradnl" sz="13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28474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7329" name="Text Box 1"/>
          <p:cNvSpPr txBox="1">
            <a:spLocks noGrp="1" noRot="1" noChangeAspect="1" noChangeArrowheads="1"/>
          </p:cNvSpPr>
          <p:nvPr>
            <p:ph type="sldImg"/>
          </p:nvPr>
        </p:nvSpPr>
        <p:spPr bwMode="auto">
          <a:xfrm>
            <a:off x="458788" y="719138"/>
            <a:ext cx="6391275" cy="3595687"/>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732118" y="5776840"/>
            <a:ext cx="22569372" cy="188588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11714"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93000"/>
              </a:lnSpc>
              <a:spcBef>
                <a:spcPts val="427"/>
              </a:spcBef>
            </a:pPr>
            <a:r>
              <a:rPr lang="en-US" sz="1300" b="1" dirty="0">
                <a:cs typeface="LiberationSerif-Regular" charset="0"/>
              </a:rPr>
              <a:t>This class will stretch you. I just want to warn you that this class is not for the easy at heart. This is what students who took</a:t>
            </a:r>
            <a:r>
              <a:rPr lang="en-US" sz="1300" b="1" baseline="0" dirty="0">
                <a:cs typeface="LiberationSerif-Regular" charset="0"/>
              </a:rPr>
              <a:t> classes with me in the past years said.</a:t>
            </a:r>
            <a:endParaRPr lang="en-US" sz="1300" b="1" dirty="0">
              <a:cs typeface="LiberationSerif-Regular" charset="0"/>
            </a:endParaRPr>
          </a:p>
          <a:p>
            <a:pPr>
              <a:lnSpc>
                <a:spcPct val="93000"/>
              </a:lnSpc>
              <a:spcBef>
                <a:spcPts val="427"/>
              </a:spcBef>
            </a:pPr>
            <a:endParaRPr lang="en-US" sz="1300" b="1" dirty="0">
              <a:cs typeface="LiberationSerif-Regular" charset="0"/>
            </a:endParaRPr>
          </a:p>
          <a:p>
            <a:pPr>
              <a:lnSpc>
                <a:spcPct val="93000"/>
              </a:lnSpc>
              <a:spcBef>
                <a:spcPts val="427"/>
              </a:spcBef>
            </a:pPr>
            <a:r>
              <a:rPr lang="en-US" sz="1300" b="1" dirty="0">
                <a:cs typeface="LiberationSerif-Regular" charset="0"/>
              </a:rPr>
              <a:t>CLICK read</a:t>
            </a:r>
          </a:p>
          <a:p>
            <a:pPr>
              <a:lnSpc>
                <a:spcPct val="93000"/>
              </a:lnSpc>
              <a:spcBef>
                <a:spcPts val="427"/>
              </a:spcBef>
            </a:pPr>
            <a:r>
              <a:rPr lang="en-US" sz="1300" b="1" dirty="0">
                <a:cs typeface="LiberationSerif-Regular" charset="0"/>
              </a:rPr>
              <a:t>DO: </a:t>
            </a:r>
            <a:r>
              <a:rPr lang="en-US" sz="1200" kern="1200" dirty="0">
                <a:solidFill>
                  <a:srgbClr val="000000"/>
                </a:solidFill>
                <a:latin typeface="Times New Roman" charset="0"/>
                <a:ea typeface="ＭＳ Ｐゴシック" charset="0"/>
                <a:cs typeface="+mn-cs"/>
              </a:rPr>
              <a:t>turn to the neighbor on your left and right and tell them: this class will stretch you.</a:t>
            </a:r>
            <a:endParaRPr lang="en-US" sz="1300" b="1" dirty="0">
              <a:cs typeface="LiberationSerif-Regular" charset="0"/>
            </a:endParaRPr>
          </a:p>
          <a:p>
            <a:pPr>
              <a:lnSpc>
                <a:spcPct val="93000"/>
              </a:lnSpc>
              <a:spcBef>
                <a:spcPts val="427"/>
              </a:spcBef>
            </a:pPr>
            <a:endParaRPr lang="en-US" sz="1300" b="1" dirty="0">
              <a:cs typeface="LiberationSerif-Regular" charset="0"/>
            </a:endParaRPr>
          </a:p>
          <a:p>
            <a:pPr>
              <a:lnSpc>
                <a:spcPct val="93000"/>
              </a:lnSpc>
              <a:spcBef>
                <a:spcPts val="427"/>
              </a:spcBef>
            </a:pPr>
            <a:r>
              <a:rPr lang="en-US" sz="1300" b="1" dirty="0">
                <a:cs typeface="LiberationSerif-Regular" charset="0"/>
              </a:rPr>
              <a:t>CLICK read</a:t>
            </a:r>
          </a:p>
          <a:p>
            <a:pPr>
              <a:lnSpc>
                <a:spcPct val="93000"/>
              </a:lnSpc>
              <a:spcBef>
                <a:spcPts val="427"/>
              </a:spcBef>
            </a:pPr>
            <a:r>
              <a:rPr lang="en-US" sz="1300" b="1" dirty="0">
                <a:cs typeface="LiberationSerif-Regular" charset="0"/>
              </a:rPr>
              <a:t>DO: turn to the neighbor and</a:t>
            </a:r>
            <a:r>
              <a:rPr lang="en-US" sz="1300" b="1" baseline="0" dirty="0">
                <a:cs typeface="LiberationSerif-Regular" charset="0"/>
              </a:rPr>
              <a:t> tell them: this class is tough </a:t>
            </a:r>
            <a:r>
              <a:rPr lang="en-US" sz="1200" kern="1200" dirty="0">
                <a:solidFill>
                  <a:srgbClr val="000000"/>
                </a:solidFill>
                <a:latin typeface="Times New Roman" charset="0"/>
                <a:ea typeface="ＭＳ Ｐゴシック" charset="0"/>
                <a:cs typeface="+mn-cs"/>
              </a:rPr>
              <a:t>but that’s right, it’s just what you need now. </a:t>
            </a:r>
          </a:p>
          <a:p>
            <a:pPr>
              <a:lnSpc>
                <a:spcPct val="93000"/>
              </a:lnSpc>
              <a:spcBef>
                <a:spcPts val="427"/>
              </a:spcBef>
            </a:pPr>
            <a:endParaRPr lang="en-US" sz="1200" b="1" kern="1200" dirty="0">
              <a:solidFill>
                <a:srgbClr val="000000"/>
              </a:solidFill>
              <a:latin typeface="Times New Roman" charset="0"/>
              <a:ea typeface="ＭＳ Ｐゴシック" charset="0"/>
              <a:cs typeface="+mn-cs"/>
            </a:endParaRPr>
          </a:p>
          <a:p>
            <a:pPr>
              <a:lnSpc>
                <a:spcPct val="93000"/>
              </a:lnSpc>
              <a:spcBef>
                <a:spcPts val="427"/>
              </a:spcBef>
            </a:pPr>
            <a:r>
              <a:rPr lang="en-US" sz="1300" b="1" dirty="0">
                <a:cs typeface="LiberationSerif-Regular" charset="0"/>
              </a:rPr>
              <a:t>CLICK The work for next class: read 2 papers and write critiques</a:t>
            </a:r>
          </a:p>
          <a:p>
            <a:pPr>
              <a:lnSpc>
                <a:spcPct val="93000"/>
              </a:lnSpc>
              <a:spcBef>
                <a:spcPts val="427"/>
              </a:spcBef>
            </a:pPr>
            <a:r>
              <a:rPr lang="en-US" sz="1300" b="1" dirty="0">
                <a:cs typeface="LiberationSerif-Regular" charset="0"/>
              </a:rPr>
              <a:t>- I mentioned that 562 has a </a:t>
            </a:r>
            <a:r>
              <a:rPr lang="en-US" sz="1300" b="1" dirty="0" err="1">
                <a:cs typeface="LiberationSerif-Regular" charset="0"/>
              </a:rPr>
              <a:t>prereq</a:t>
            </a:r>
            <a:r>
              <a:rPr lang="en-US" sz="1300" b="1" dirty="0">
                <a:cs typeface="LiberationSerif-Regular" charset="0"/>
              </a:rPr>
              <a:t> 561 which is</a:t>
            </a:r>
            <a:r>
              <a:rPr lang="en-US" sz="1300" b="1" baseline="0" dirty="0">
                <a:cs typeface="LiberationSerif-Regular" charset="0"/>
              </a:rPr>
              <a:t> usually offered in the Fall term, but was not offered last Fall. 561 itself has as </a:t>
            </a:r>
            <a:r>
              <a:rPr lang="en-US" sz="1300" b="1" baseline="0" dirty="0" err="1">
                <a:cs typeface="LiberationSerif-Regular" charset="0"/>
              </a:rPr>
              <a:t>prereq</a:t>
            </a:r>
            <a:r>
              <a:rPr lang="en-US" sz="1300" b="1" baseline="0" dirty="0">
                <a:cs typeface="LiberationSerif-Regular" charset="0"/>
              </a:rPr>
              <a:t> 361 and 362 undergrad SE classes. To check these prerequisites that you have the background knowledge to make you successful in 563. </a:t>
            </a:r>
            <a:endParaRPr lang="en-US" sz="1300" b="1" dirty="0">
              <a:cs typeface="LiberationSerif-Regular" charset="0"/>
            </a:endParaRPr>
          </a:p>
          <a:p>
            <a:pPr>
              <a:lnSpc>
                <a:spcPct val="93000"/>
              </a:lnSpc>
              <a:spcBef>
                <a:spcPts val="427"/>
              </a:spcBef>
            </a:pPr>
            <a:r>
              <a:rPr lang="en-US" sz="1300" b="1" baseline="0" dirty="0">
                <a:cs typeface="LiberationSerif-Regular" charset="0"/>
              </a:rPr>
              <a:t>- We will do an in-class 2-hour quiz, similar with the exams we give in CS361/CS362. If you have taken undergrad classes in SE or you worked in the SE industry, there is not much you need to prepare for this, though you might want brush up your knowledge by looking at what we cover in our CS361 and CS362.</a:t>
            </a:r>
          </a:p>
          <a:p>
            <a:pPr>
              <a:lnSpc>
                <a:spcPct val="93000"/>
              </a:lnSpc>
              <a:spcBef>
                <a:spcPts val="427"/>
              </a:spcBef>
            </a:pPr>
            <a:endParaRPr lang="en-US" sz="1300" b="1" baseline="0" dirty="0">
              <a:cs typeface="LiberationSerif-Regular" charset="0"/>
            </a:endParaRPr>
          </a:p>
          <a:p>
            <a:pPr>
              <a:lnSpc>
                <a:spcPct val="93000"/>
              </a:lnSpc>
              <a:spcBef>
                <a:spcPts val="427"/>
              </a:spcBef>
            </a:pPr>
            <a:r>
              <a:rPr lang="en-US" sz="1300" b="1" dirty="0">
                <a:cs typeface="LiberationSerif-Regular" charset="0"/>
              </a:rPr>
              <a:t>CLICK</a:t>
            </a:r>
          </a:p>
          <a:p>
            <a:pPr>
              <a:lnSpc>
                <a:spcPct val="93000"/>
              </a:lnSpc>
              <a:spcBef>
                <a:spcPts val="427"/>
              </a:spcBef>
            </a:pPr>
            <a:r>
              <a:rPr lang="en-US" sz="1300" b="1" dirty="0">
                <a:cs typeface="LiberationSerif-Regular" charset="0"/>
              </a:rPr>
              <a:t>Office hours right after the class, I am willing to stay and</a:t>
            </a:r>
            <a:r>
              <a:rPr lang="en-US" sz="1300" b="1" baseline="0" dirty="0">
                <a:cs typeface="LiberationSerif-Regular" charset="0"/>
              </a:rPr>
              <a:t> answer your questions as long as it takes.</a:t>
            </a: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300" b="1" baseline="0" dirty="0">
                <a:cs typeface="LiberationSerif-Regular" charset="0"/>
              </a:rPr>
              <a:t>If you are not sure whether this class is right for you, come and talk with me.</a:t>
            </a: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300" b="1" baseline="0" dirty="0">
              <a:cs typeface="LiberationSerif-Regular" charset="0"/>
            </a:endParaRPr>
          </a:p>
          <a:p>
            <a:pPr marL="0" marR="0" indent="0" algn="l" defTabSz="914400" rtl="0" eaLnBrk="0" fontAlgn="base" latinLnBrk="0" hangingPunct="0">
              <a:lnSpc>
                <a:spcPct val="93000"/>
              </a:lnSpc>
              <a:spcBef>
                <a:spcPts val="427"/>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300" b="1" baseline="0" dirty="0">
                <a:solidFill>
                  <a:srgbClr val="FFC000"/>
                </a:solidFill>
                <a:cs typeface="LiberationSerif-Regular" charset="0"/>
              </a:rPr>
              <a:t>MANDATORY: the students coming from the Pathway program must stay and talk with me at the end.</a:t>
            </a:r>
            <a:endParaRPr lang="en-US" sz="1300" b="1" dirty="0">
              <a:solidFill>
                <a:srgbClr val="FFC000"/>
              </a:solidFill>
              <a:cs typeface="LiberationSerif-Regular" charset="0"/>
            </a:endParaRPr>
          </a:p>
          <a:p>
            <a:pPr>
              <a:lnSpc>
                <a:spcPct val="93000"/>
              </a:lnSpc>
              <a:spcBef>
                <a:spcPts val="427"/>
              </a:spcBef>
            </a:pPr>
            <a:endParaRPr lang="en-US" sz="1300" b="1" baseline="0" dirty="0">
              <a:cs typeface="LiberationSerif-Regular" charset="0"/>
            </a:endParaRPr>
          </a:p>
          <a:p>
            <a:pPr>
              <a:lnSpc>
                <a:spcPct val="93000"/>
              </a:lnSpc>
              <a:spcBef>
                <a:spcPts val="427"/>
              </a:spcBef>
            </a:pPr>
            <a:endParaRPr lang="en-US" sz="1300" b="1" dirty="0">
              <a:cs typeface="LiberationSerif-Regular" charset="0"/>
            </a:endParaRPr>
          </a:p>
        </p:txBody>
      </p:sp>
    </p:spTree>
    <p:extLst>
      <p:ext uri="{BB962C8B-B14F-4D97-AF65-F5344CB8AC3E}">
        <p14:creationId xmlns:p14="http://schemas.microsoft.com/office/powerpoint/2010/main" val="1609223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3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dirty="0"/>
              <a:t>The Greek philosopher Heraclitus told us 2500 years ago that change is the only guaranteed constant. </a:t>
            </a:r>
            <a:endParaRPr dirty="0"/>
          </a:p>
          <a:p>
            <a:pPr marL="0" marR="0" lvl="0" indent="0" algn="l" rtl="0">
              <a:lnSpc>
                <a:spcPct val="100000"/>
              </a:lnSpc>
              <a:spcBef>
                <a:spcPts val="0"/>
              </a:spcBef>
              <a:spcAft>
                <a:spcPts val="0"/>
              </a:spcAft>
              <a:buClr>
                <a:srgbClr val="000000"/>
              </a:buClr>
              <a:buSzPts val="1100"/>
              <a:buFont typeface="Arial"/>
              <a:buNone/>
            </a:pPr>
            <a:r>
              <a:rPr lang="en-US" sz="1100" dirty="0"/>
              <a:t>Our society is going now through a seismic changes, similar in scale and impact with the industrial revolution and the information revolution transformed our society. </a:t>
            </a:r>
            <a:endParaRPr dirty="0"/>
          </a:p>
          <a:p>
            <a:pPr marL="0" marR="0" lvl="0" indent="0" algn="l" rtl="0">
              <a:lnSpc>
                <a:spcPct val="100000"/>
              </a:lnSpc>
              <a:spcBef>
                <a:spcPts val="0"/>
              </a:spcBef>
              <a:spcAft>
                <a:spcPts val="0"/>
              </a:spcAft>
              <a:buClr>
                <a:srgbClr val="000000"/>
              </a:buClr>
              <a:buSzPts val="1100"/>
              <a:buFont typeface="Arial"/>
              <a:buNone/>
            </a:pPr>
            <a:r>
              <a:rPr lang="en-US" sz="1100" dirty="0"/>
              <a:t>60% of the Jobs today did not exist in 1940. Similarly, I think AI will create new jobs and will change existing workflows for knowledge workers. The boat has already left the port, you don’t want to be left behind. That’s why you are here. I encourage you to start using AI in your workflow, and if the initial results you are getting are underwhelming, learn how to communicate better with AI (there are many resources on Prompt Engineering, RAG). The same way how we communicate differently with people based on their personality and culture, we need to learn how to communicate effectively with AI.</a:t>
            </a:r>
            <a:endParaRPr dirty="0"/>
          </a:p>
          <a:p>
            <a:pPr marL="0" marR="0" lvl="0" indent="0" algn="l" rtl="0">
              <a:lnSpc>
                <a:spcPct val="100000"/>
              </a:lnSpc>
              <a:spcBef>
                <a:spcPts val="0"/>
              </a:spcBef>
              <a:spcAft>
                <a:spcPts val="0"/>
              </a:spcAft>
              <a:buClr>
                <a:srgbClr val="000000"/>
              </a:buClr>
              <a:buSzPts val="1100"/>
              <a:buFont typeface="Arial"/>
              <a:buNone/>
            </a:pPr>
            <a:endParaRPr sz="1100" dirty="0"/>
          </a:p>
          <a:p>
            <a:pPr marL="0" marR="0" lvl="0" indent="0" algn="l" rtl="0">
              <a:lnSpc>
                <a:spcPct val="100000"/>
              </a:lnSpc>
              <a:spcBef>
                <a:spcPts val="0"/>
              </a:spcBef>
              <a:spcAft>
                <a:spcPts val="0"/>
              </a:spcAft>
              <a:buClr>
                <a:srgbClr val="000000"/>
              </a:buClr>
              <a:buSzPts val="1100"/>
              <a:buFont typeface="Arial"/>
              <a:buNone/>
            </a:pPr>
            <a:r>
              <a:rPr lang="en-US" sz="1100" dirty="0"/>
              <a:t>We are witnessing seismic changes in the landscape of software development tools.</a:t>
            </a:r>
            <a:endParaRPr dirty="0"/>
          </a:p>
          <a:p>
            <a:pPr marL="0" marR="0" lvl="0" indent="0" algn="l" rtl="0">
              <a:lnSpc>
                <a:spcPct val="100000"/>
              </a:lnSpc>
              <a:spcBef>
                <a:spcPts val="0"/>
              </a:spcBef>
              <a:spcAft>
                <a:spcPts val="0"/>
              </a:spcAft>
              <a:buClr>
                <a:srgbClr val="000000"/>
              </a:buClr>
              <a:buSzPts val="1100"/>
              <a:buFont typeface="Arial"/>
              <a:buNone/>
            </a:pPr>
            <a:r>
              <a:rPr lang="en-US" sz="1100" dirty="0"/>
              <a:t>The sum of Generative AI, smart programming environment tools and the human in the loop, is so much greater than any of these parts in isolation. This will turn programmers into superhuman-programmers</a:t>
            </a:r>
            <a:endParaRPr dirty="0"/>
          </a:p>
          <a:p>
            <a:pPr marL="0" marR="0" lvl="0" indent="0" algn="l" rtl="0">
              <a:lnSpc>
                <a:spcPct val="100000"/>
              </a:lnSpc>
              <a:spcBef>
                <a:spcPts val="0"/>
              </a:spcBef>
              <a:spcAft>
                <a:spcPts val="0"/>
              </a:spcAft>
              <a:buClr>
                <a:srgbClr val="222222"/>
              </a:buClr>
              <a:buSzPts val="1100"/>
              <a:buFont typeface="Arial"/>
              <a:buNone/>
            </a:pPr>
            <a:r>
              <a:rPr lang="en-US" b="0" i="0" u="none" strike="noStrike" dirty="0">
                <a:solidFill>
                  <a:srgbClr val="222222"/>
                </a:solidFill>
                <a:latin typeface="Arial"/>
                <a:ea typeface="Arial"/>
                <a:cs typeface="Arial"/>
                <a:sym typeface="Arial"/>
              </a:rPr>
              <a:t>Tim Bates, the former CEO of Lenovo says “This is a game changer. Enter the code AI assistant, the great equalizer”</a:t>
            </a:r>
            <a:endParaRPr sz="1100" dirty="0"/>
          </a:p>
          <a:p>
            <a:pPr marL="0" marR="0" lvl="0" indent="0" algn="l" rtl="0">
              <a:lnSpc>
                <a:spcPct val="100000"/>
              </a:lnSpc>
              <a:spcBef>
                <a:spcPts val="0"/>
              </a:spcBef>
              <a:spcAft>
                <a:spcPts val="0"/>
              </a:spcAft>
              <a:buClr>
                <a:srgbClr val="000000"/>
              </a:buClr>
              <a:buSzPts val="1100"/>
              <a:buFont typeface="Arial"/>
              <a:buNone/>
            </a:pPr>
            <a:endParaRPr sz="1100" dirty="0"/>
          </a:p>
          <a:p>
            <a:pPr marL="0" marR="0" lvl="0" indent="0" algn="l" rtl="0">
              <a:lnSpc>
                <a:spcPct val="100000"/>
              </a:lnSpc>
              <a:spcBef>
                <a:spcPts val="0"/>
              </a:spcBef>
              <a:spcAft>
                <a:spcPts val="0"/>
              </a:spcAft>
              <a:buClr>
                <a:srgbClr val="000000"/>
              </a:buClr>
              <a:buSzPts val="1100"/>
              <a:buFont typeface="Arial"/>
              <a:buNone/>
            </a:pPr>
            <a:r>
              <a:rPr lang="en-US" sz="1100" dirty="0"/>
              <a:t>Together We Go Farther! </a:t>
            </a:r>
            <a:endParaRPr dirty="0"/>
          </a:p>
          <a:p>
            <a:pPr marL="0" marR="0" lvl="0" indent="0" algn="l" rtl="0">
              <a:lnSpc>
                <a:spcPct val="100000"/>
              </a:lnSpc>
              <a:spcBef>
                <a:spcPts val="0"/>
              </a:spcBef>
              <a:spcAft>
                <a:spcPts val="0"/>
              </a:spcAft>
              <a:buClr>
                <a:srgbClr val="000000"/>
              </a:buClr>
              <a:buSzPts val="1100"/>
              <a:buFont typeface="Arial"/>
              <a:buNone/>
            </a:pPr>
            <a:endParaRPr sz="11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Arial"/>
              <a:buNone/>
            </a:pPr>
            <a:r>
              <a:rPr lang="en-US" sz="1200" b="1">
                <a:solidFill>
                  <a:schemeClr val="dk1"/>
                </a:solidFill>
              </a:rPr>
              <a:t>Everyone please meet Hulio Rios Cantu: he was 13 years old when his mother contracted breast cancer. He didn’t fully understand his mom’s struggle but he watched her battle with cancer until she had to go surgery to have both breasts removed. That was enough to get this student from Mexico interested in the issue of cancer. By age 16, Hulio formed a company with a couple of friends whose mothers also almost lost their lives because the breast cancer diagnosis came too late. The statistics show that in the US alone, one in 8 women will develop breast cancer within their lifetime. So Hulio’s company created a smart bra that detects cancer early. They called their invention Eva. Hulio explains that when there is a tumor in the breast there is more blood, more heat, so there are changes in temperature. </a:t>
            </a:r>
            <a:endParaRPr>
              <a:solidFill>
                <a:schemeClr val="dk1"/>
              </a:solidFill>
            </a:endParaRPr>
          </a:p>
          <a:p>
            <a:pPr marL="0" lvl="0" indent="0" algn="l" rtl="0">
              <a:lnSpc>
                <a:spcPct val="100000"/>
              </a:lnSpc>
              <a:spcBef>
                <a:spcPts val="0"/>
              </a:spcBef>
              <a:spcAft>
                <a:spcPts val="0"/>
              </a:spcAft>
              <a:buClr>
                <a:schemeClr val="dk1"/>
              </a:buClr>
              <a:buSzPts val="1200"/>
              <a:buFont typeface="Arial"/>
              <a:buNone/>
            </a:pPr>
            <a:r>
              <a:rPr lang="en-US" sz="1200" b="1">
                <a:solidFill>
                  <a:schemeClr val="dk1"/>
                </a:solidFill>
              </a:rPr>
              <a:t>When a woman wears this smart bra once a week, Eva can detect if warmth and blood flow are different. Eva uses biosensor and ML algorithms to predict if there is a risk, signaling to the woman to go the doctor to do a mammogram.</a:t>
            </a:r>
            <a:endParaRPr>
              <a:solidFill>
                <a:schemeClr val="dk1"/>
              </a:solidFill>
            </a:endParaRPr>
          </a:p>
          <a:p>
            <a:pPr marL="0" lvl="0" indent="0" algn="l" rtl="0">
              <a:lnSpc>
                <a:spcPct val="100000"/>
              </a:lnSpc>
              <a:spcBef>
                <a:spcPts val="0"/>
              </a:spcBef>
              <a:spcAft>
                <a:spcPts val="0"/>
              </a:spcAft>
              <a:buClr>
                <a:schemeClr val="dk1"/>
              </a:buClr>
              <a:buSzPts val="1200"/>
              <a:buFont typeface="Arial"/>
              <a:buNone/>
            </a:pPr>
            <a:endParaRPr sz="1200" b="1">
              <a:solidFill>
                <a:schemeClr val="dk1"/>
              </a:solidFill>
            </a:endParaRPr>
          </a:p>
          <a:p>
            <a:pPr marL="0" lvl="0" indent="0" algn="l" rtl="0">
              <a:lnSpc>
                <a:spcPct val="100000"/>
              </a:lnSpc>
              <a:spcBef>
                <a:spcPts val="0"/>
              </a:spcBef>
              <a:spcAft>
                <a:spcPts val="0"/>
              </a:spcAft>
              <a:buClr>
                <a:schemeClr val="dk1"/>
              </a:buClr>
              <a:buSzPts val="1200"/>
              <a:buFont typeface="Arial"/>
              <a:buNone/>
            </a:pPr>
            <a:r>
              <a:rPr lang="en-US" sz="1200" b="1">
                <a:solidFill>
                  <a:schemeClr val="dk1"/>
                </a:solidFill>
              </a:rPr>
              <a:t>What’s very impressive from Hulio’s story is that him and his friends had to teach themselves ML and AI, and coding. It took them 4 years of self teaching and research.</a:t>
            </a:r>
            <a:endParaRPr>
              <a:solidFill>
                <a:schemeClr val="dk1"/>
              </a:solidFill>
            </a:endParaRPr>
          </a:p>
          <a:p>
            <a:pPr marL="0" lvl="0" indent="0" algn="l" rtl="0">
              <a:lnSpc>
                <a:spcPct val="100000"/>
              </a:lnSpc>
              <a:spcBef>
                <a:spcPts val="0"/>
              </a:spcBef>
              <a:spcAft>
                <a:spcPts val="0"/>
              </a:spcAft>
              <a:buClr>
                <a:schemeClr val="dk1"/>
              </a:buClr>
              <a:buSzPts val="1200"/>
              <a:buFont typeface="Arial"/>
              <a:buNone/>
            </a:pPr>
            <a:r>
              <a:rPr lang="en-US" sz="1200" b="1">
                <a:solidFill>
                  <a:schemeClr val="dk1"/>
                </a:solidFill>
              </a:rPr>
              <a:t>Stories like this show the huge potential of GenerativeAI – imagine how much GenAI can accelerate the learning of coding so that entrepreneurs like Hulio can invent the future. </a:t>
            </a:r>
            <a:endParaRPr>
              <a:solidFill>
                <a:schemeClr val="dk1"/>
              </a:solidFill>
            </a:endParaRPr>
          </a:p>
          <a:p>
            <a:pPr marL="0" lvl="0" indent="0" algn="l" rtl="0">
              <a:lnSpc>
                <a:spcPct val="100000"/>
              </a:lnSpc>
              <a:spcBef>
                <a:spcPts val="0"/>
              </a:spcBef>
              <a:spcAft>
                <a:spcPts val="0"/>
              </a:spcAft>
              <a:buClr>
                <a:srgbClr val="333333"/>
              </a:buClr>
              <a:buSzPts val="1100"/>
              <a:buFont typeface="Helvetica Neue"/>
              <a:buNone/>
            </a:pPr>
            <a:r>
              <a:rPr lang="en-US">
                <a:solidFill>
                  <a:srgbClr val="333333"/>
                </a:solidFill>
                <a:latin typeface="Helvetica Neue"/>
                <a:ea typeface="Helvetica Neue"/>
                <a:cs typeface="Helvetica Neue"/>
                <a:sym typeface="Helvetica Neue"/>
              </a:rPr>
              <a:t>“Software for all and by all” is the future of humanity. Generative AI has the potential to democratize software creation, enabling individuals of all backgrounds – even 16 year olds to create software  with higher reliability and quality.</a:t>
            </a:r>
            <a:endParaRPr sz="1200" b="1">
              <a:solidFill>
                <a:schemeClr val="dk1"/>
              </a:solidFill>
            </a:endParaRPr>
          </a:p>
          <a:p>
            <a:pPr marL="0" lvl="0" indent="0" algn="l" rtl="0">
              <a:lnSpc>
                <a:spcPct val="100000"/>
              </a:lnSpc>
              <a:spcBef>
                <a:spcPts val="0"/>
              </a:spcBef>
              <a:spcAft>
                <a:spcPts val="0"/>
              </a:spcAft>
              <a:buClr>
                <a:schemeClr val="dk1"/>
              </a:buClr>
              <a:buSzPts val="1200"/>
              <a:buFont typeface="Arial"/>
              <a:buNone/>
            </a:pP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To keep the template design consistent, please paste text from another source using </a:t>
            </a:r>
            <a:r>
              <a:rPr lang="en-US" i="1">
                <a:solidFill>
                  <a:schemeClr val="dk1"/>
                </a:solidFill>
                <a:latin typeface="Open Sans"/>
                <a:ea typeface="Open Sans"/>
                <a:cs typeface="Open Sans"/>
                <a:sym typeface="Open Sans"/>
              </a:rPr>
              <a:t>Paste without formatting</a:t>
            </a:r>
            <a:r>
              <a:rPr lang="en-US">
                <a:solidFill>
                  <a:schemeClr val="dk1"/>
                </a:solidFill>
                <a:latin typeface="Open Sans"/>
                <a:ea typeface="Open Sans"/>
                <a:cs typeface="Open Sans"/>
                <a:sym typeface="Open Sans"/>
              </a:rPr>
              <a:t> (right-click or menu </a:t>
            </a:r>
            <a:r>
              <a:rPr lang="en-US" i="1">
                <a:solidFill>
                  <a:schemeClr val="dk1"/>
                </a:solidFill>
                <a:latin typeface="Open Sans"/>
                <a:ea typeface="Open Sans"/>
                <a:cs typeface="Open Sans"/>
                <a:sym typeface="Open Sans"/>
              </a:rPr>
              <a:t>Edit</a:t>
            </a:r>
            <a:r>
              <a:rPr lang="en-US">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5" name="Google Shape;85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To evaluate EM-Assist we performed an automatic evaluation on two corpora. &lt;UPDATE&gt;</a:t>
            </a:r>
            <a:endParaRPr/>
          </a:p>
          <a:p>
            <a:pPr marL="457200" lvl="0" indent="-298450" algn="l" rtl="0">
              <a:lnSpc>
                <a:spcPct val="100000"/>
              </a:lnSpc>
              <a:spcBef>
                <a:spcPts val="0"/>
              </a:spcBef>
              <a:spcAft>
                <a:spcPts val="0"/>
              </a:spcAft>
              <a:buSzPts val="1100"/>
              <a:buAutoNum type="arabicPeriod"/>
            </a:pPr>
            <a:r>
              <a:rPr lang="en-US"/>
              <a:t>On an extended corpus of 17hundred ExtractMethod refactorings actually applied by open-source developers in modern codebases, EM-Assist achieved a recall rate of 53%, compared to 39% for the previous best-in-class tool that relies solely on static analysis. This *dramatic* improvement shows that EM-Assist better aligns with how developers refactor their code.  </a:t>
            </a:r>
            <a:endParaRPr/>
          </a:p>
          <a:p>
            <a:pPr marL="457200" lvl="0" indent="0" algn="l" rtl="0">
              <a:lnSpc>
                <a:spcPct val="100000"/>
              </a:lnSpc>
              <a:spcBef>
                <a:spcPts val="0"/>
              </a:spcBef>
              <a:spcAft>
                <a:spcPts val="0"/>
              </a:spcAft>
              <a:buSzPts val="1100"/>
              <a:buNone/>
            </a:pPr>
            <a:endParaRPr/>
          </a:p>
          <a:p>
            <a:pPr marL="45720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We did a usability survey with 18 professional developers from JetBrains and</a:t>
            </a:r>
            <a:endParaRPr/>
          </a:p>
          <a:p>
            <a:pPr marL="0" lvl="0" indent="0" algn="l" rtl="0">
              <a:lnSpc>
                <a:spcPct val="100000"/>
              </a:lnSpc>
              <a:spcBef>
                <a:spcPts val="0"/>
              </a:spcBef>
              <a:spcAft>
                <a:spcPts val="0"/>
              </a:spcAft>
              <a:buSzPts val="1100"/>
              <a:buNone/>
            </a:pPr>
            <a:r>
              <a:rPr lang="en-US"/>
              <a:t>They really liked the tool: 94% gave a positive rating. </a:t>
            </a:r>
            <a:endParaRPr/>
          </a:p>
          <a:p>
            <a:pPr marL="0" lvl="0" indent="0" algn="l" rtl="0">
              <a:lnSpc>
                <a:spcPct val="100000"/>
              </a:lnSpc>
              <a:spcBef>
                <a:spcPts val="0"/>
              </a:spcBef>
              <a:spcAft>
                <a:spcPts val="0"/>
              </a:spcAft>
              <a:buSzPts val="1100"/>
              <a:buNone/>
            </a:pPr>
            <a:r>
              <a:rPr lang="en-US"/>
              <a:t>CLICK&gt; These were the comments:</a:t>
            </a:r>
            <a:endParaRPr/>
          </a:p>
          <a:p>
            <a:pPr marL="0" marR="0" lvl="0" indent="0" algn="l" rtl="0">
              <a:lnSpc>
                <a:spcPct val="100000"/>
              </a:lnSpc>
              <a:spcBef>
                <a:spcPts val="0"/>
              </a:spcBef>
              <a:spcAft>
                <a:spcPts val="0"/>
              </a:spcAft>
              <a:buClr>
                <a:srgbClr val="000000"/>
              </a:buClr>
              <a:buSzPts val="1100"/>
              <a:buFont typeface="Arial"/>
              <a:buNone/>
            </a:pPr>
            <a:r>
              <a:rPr lang="en-US" sz="1100" i="1">
                <a:solidFill>
                  <a:schemeClr val="accent1"/>
                </a:solidFill>
              </a:rPr>
              <a:t>”These suggestions made me look at this code with new eyes, and I will refactor it.”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&lt;Read quote at bottom&gt;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Recently I attended a wonderful seminar by Elizabeth Churchill, director of </a:t>
            </a:r>
            <a:r>
              <a:rPr lang="en-US" b="1" dirty="0" err="1">
                <a:solidFill>
                  <a:schemeClr val="dk1"/>
                </a:solidFill>
              </a:rPr>
              <a:t>UserXperience</a:t>
            </a:r>
            <a:r>
              <a:rPr lang="en-US" b="1" dirty="0">
                <a:solidFill>
                  <a:schemeClr val="dk1"/>
                </a:solidFill>
              </a:rPr>
              <a:t> at Google.</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Based on their research at Google with tens of thousands of software developers, Elizabeth shared a list of the 9 hardest things that programmers have to do. </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Now I would say these are not the hardest in the sense they are rocket science, these are the hardest in the sense that programmers do not want nor like to do them. </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Professional software developers know that it is good to Write automated tests, it is good to write documentation, it is good to explain what or why they are doing, it is good practice to give good names to coding </a:t>
            </a:r>
            <a:r>
              <a:rPr lang="en-US" b="1" dirty="0" err="1">
                <a:solidFill>
                  <a:schemeClr val="dk1"/>
                </a:solidFill>
              </a:rPr>
              <a:t>entitites</a:t>
            </a:r>
            <a:r>
              <a:rPr lang="en-US" b="1" dirty="0">
                <a:solidFill>
                  <a:schemeClr val="dk1"/>
                </a:solidFill>
              </a:rPr>
              <a:t>, yet they don’t do a good job at these tasks.</a:t>
            </a:r>
          </a:p>
          <a:p>
            <a:pPr marL="0" lvl="0" indent="0" algn="l" rtl="0">
              <a:lnSpc>
                <a:spcPct val="100000"/>
              </a:lnSpc>
              <a:spcBef>
                <a:spcPts val="0"/>
              </a:spcBef>
              <a:spcAft>
                <a:spcPts val="0"/>
              </a:spcAft>
              <a:buClr>
                <a:schemeClr val="dk1"/>
              </a:buClr>
              <a:buSzPts val="1100"/>
              <a:buFont typeface="Arial"/>
              <a:buNone/>
            </a:pPr>
            <a:endParaRPr lang="en-US" b="1"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dirty="0">
                <a:solidFill>
                  <a:schemeClr val="dk1"/>
                </a:solidFill>
              </a:rPr>
              <a:t>I like to call these the 9 hills that programmers need to climb. Similar with my bike ride up the Little Cottonwood Canyon, instead of working harder we need to work smarter.</a:t>
            </a:r>
          </a:p>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If these things are hard for professionally trained software engineers, you can imagine how much more difficult they are for novices and computing enthusiasts.</a:t>
            </a:r>
            <a:endParaRPr dirty="0">
              <a:solidFill>
                <a:schemeClr val="dk1"/>
              </a:solidFill>
            </a:endParaRPr>
          </a:p>
          <a:p>
            <a:pPr marL="158750" lvl="0" indent="0" algn="l" rtl="0">
              <a:lnSpc>
                <a:spcPct val="100000"/>
              </a:lnSpc>
              <a:spcBef>
                <a:spcPts val="0"/>
              </a:spcBef>
              <a:spcAft>
                <a:spcPts val="0"/>
              </a:spcAft>
              <a:buClr>
                <a:schemeClr val="dk1"/>
              </a:buClr>
              <a:buSzPts val="1100"/>
              <a:buFont typeface="Arial"/>
              <a:buNone/>
            </a:pPr>
            <a:r>
              <a:rPr lang="en-US" dirty="0">
                <a:solidFill>
                  <a:schemeClr val="dk1"/>
                </a:solidFill>
              </a:rPr>
              <a:t>The IDE already helps with some of these tasks. </a:t>
            </a:r>
            <a:endParaRPr dirty="0">
              <a:solidFill>
                <a:schemeClr val="dk1"/>
              </a:solidFill>
            </a:endParaRPr>
          </a:p>
          <a:p>
            <a:pPr marL="158750" lvl="0" indent="0" algn="l" rtl="0">
              <a:lnSpc>
                <a:spcPct val="100000"/>
              </a:lnSpc>
              <a:spcBef>
                <a:spcPts val="0"/>
              </a:spcBef>
              <a:spcAft>
                <a:spcPts val="0"/>
              </a:spcAft>
              <a:buClr>
                <a:schemeClr val="dk1"/>
              </a:buClr>
              <a:buSzPts val="1100"/>
              <a:buFont typeface="Arial"/>
              <a:buNone/>
            </a:pPr>
            <a:r>
              <a:rPr lang="en-US" dirty="0">
                <a:solidFill>
                  <a:schemeClr val="dk1"/>
                </a:solidFill>
              </a:rPr>
              <a:t>ASK: But how can we do even better.</a:t>
            </a:r>
            <a:endParaRPr b="1"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b="1" dirty="0">
                <a:solidFill>
                  <a:schemeClr val="dk1"/>
                </a:solidFill>
              </a:rPr>
              <a:t>This is exactly where </a:t>
            </a:r>
            <a:r>
              <a:rPr lang="en-US" b="1" dirty="0" err="1">
                <a:solidFill>
                  <a:schemeClr val="dk1"/>
                </a:solidFill>
              </a:rPr>
              <a:t>GenerativeAI</a:t>
            </a:r>
            <a:r>
              <a:rPr lang="en-US" b="1" dirty="0">
                <a:solidFill>
                  <a:schemeClr val="dk1"/>
                </a:solidFill>
              </a:rPr>
              <a:t> helps programmers do the things they find hardest to do.</a:t>
            </a:r>
            <a:endParaRPr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b="1"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529fa4605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529fa4605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we entered a new era when Gen AI Instead of displacing programmers, it transforms regular programmers into superhuman, more productive programmers. </a:t>
            </a: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Amazon </a:t>
            </a:r>
            <a:r>
              <a:rPr lang="en" b="1" dirty="0" err="1">
                <a:solidFill>
                  <a:schemeClr val="dk1"/>
                </a:solidFill>
              </a:rPr>
              <a:t>CodeWisperer</a:t>
            </a:r>
            <a:r>
              <a:rPr lang="en" b="1" dirty="0">
                <a:solidFill>
                  <a:schemeClr val="dk1"/>
                </a:solidFill>
              </a:rPr>
              <a:t> is their AI Assistant solution for programmers. Their study found that programmers who used </a:t>
            </a:r>
            <a:r>
              <a:rPr lang="en" b="1" dirty="0" err="1">
                <a:solidFill>
                  <a:schemeClr val="dk1"/>
                </a:solidFill>
              </a:rPr>
              <a:t>CodeWisperer</a:t>
            </a:r>
            <a:r>
              <a:rPr lang="en" b="1" dirty="0">
                <a:solidFill>
                  <a:schemeClr val="dk1"/>
                </a:solidFill>
              </a:rPr>
              <a:t> were 57% faster than participants who did not use it.</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I believe GenAI also helps novice programmers mature into expert programmers. In the same study, participants who used </a:t>
            </a:r>
            <a:r>
              <a:rPr lang="en" b="1" dirty="0" err="1">
                <a:solidFill>
                  <a:schemeClr val="dk1"/>
                </a:solidFill>
              </a:rPr>
              <a:t>CodeWisper</a:t>
            </a:r>
            <a:r>
              <a:rPr lang="en" b="1" dirty="0">
                <a:solidFill>
                  <a:schemeClr val="dk1"/>
                </a:solidFill>
              </a:rPr>
              <a:t> were 27% more likely to complete tasks successfully than those who did not use it.</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Let’s look at some examples.</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0" lvl="0" indent="0" algn="l" rtl="0">
              <a:spcBef>
                <a:spcPts val="0"/>
              </a:spcBef>
              <a:spcAft>
                <a:spcPts val="0"/>
              </a:spcAft>
              <a:buClr>
                <a:srgbClr val="19191C"/>
              </a:buClr>
              <a:buSzPts val="1100"/>
              <a:buFont typeface="Arial"/>
              <a:buNone/>
            </a:pPr>
            <a:r>
              <a:rPr lang="en" b="1" dirty="0">
                <a:solidFill>
                  <a:srgbClr val="19191C"/>
                </a:solidFill>
              </a:rPr>
              <a:t>======</a:t>
            </a:r>
            <a:endParaRPr dirty="0">
              <a:solidFill>
                <a:schemeClr val="dk1"/>
              </a:solidFill>
            </a:endParaRPr>
          </a:p>
          <a:p>
            <a:pPr marL="0" lvl="0" indent="0" algn="l" rtl="0">
              <a:spcBef>
                <a:spcPts val="0"/>
              </a:spcBef>
              <a:spcAft>
                <a:spcPts val="0"/>
              </a:spcAft>
              <a:buClr>
                <a:srgbClr val="19191C"/>
              </a:buClr>
              <a:buSzPts val="1100"/>
              <a:buFont typeface="Arial"/>
              <a:buNone/>
            </a:pPr>
            <a:r>
              <a:rPr lang="en" b="1" dirty="0">
                <a:solidFill>
                  <a:srgbClr val="19191C"/>
                </a:solidFill>
              </a:rPr>
              <a:t>ASK: Please raise your hand if you have ever used a GenAI powered tool like ChatGPT, Google’s Gemini, Claude or a similar service?</a:t>
            </a:r>
            <a:endParaRPr dirty="0">
              <a:solidFill>
                <a:schemeClr val="dk1"/>
              </a:solidFill>
            </a:endParaRPr>
          </a:p>
          <a:p>
            <a:pPr marL="0" lvl="0" indent="0" algn="l" rtl="0">
              <a:spcBef>
                <a:spcPts val="0"/>
              </a:spcBef>
              <a:spcAft>
                <a:spcPts val="0"/>
              </a:spcAft>
              <a:buClr>
                <a:srgbClr val="19191C"/>
              </a:buClr>
              <a:buSzPts val="1100"/>
              <a:buFont typeface="Arial"/>
              <a:buNone/>
            </a:pPr>
            <a:r>
              <a:rPr lang="en" b="1" dirty="0">
                <a:solidFill>
                  <a:srgbClr val="19191C"/>
                </a:solidFill>
              </a:rPr>
              <a:t>ASK: which service did you use? </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0" lvl="0" indent="0" algn="l" rtl="0">
              <a:spcBef>
                <a:spcPts val="0"/>
              </a:spcBef>
              <a:spcAft>
                <a:spcPts val="0"/>
              </a:spcAft>
              <a:buClr>
                <a:srgbClr val="19191C"/>
              </a:buClr>
              <a:buSzPts val="1100"/>
              <a:buFont typeface="Arial"/>
              <a:buNone/>
            </a:pPr>
            <a:r>
              <a:rPr lang="en" b="1" dirty="0">
                <a:solidFill>
                  <a:srgbClr val="19191C"/>
                </a:solidFill>
              </a:rPr>
              <a:t>=======</a:t>
            </a:r>
            <a:endParaRPr dirty="0">
              <a:solidFill>
                <a:schemeClr val="dk1"/>
              </a:solidFill>
            </a:endParaRPr>
          </a:p>
          <a:p>
            <a:pPr marL="0" lvl="0" indent="0" algn="l" rtl="0">
              <a:spcBef>
                <a:spcPts val="0"/>
              </a:spcBef>
              <a:spcAft>
                <a:spcPts val="0"/>
              </a:spcAft>
              <a:buClr>
                <a:srgbClr val="19191C"/>
              </a:buClr>
              <a:buSzPts val="1100"/>
              <a:buFont typeface="Arial"/>
              <a:buNone/>
            </a:pPr>
            <a:r>
              <a:rPr lang="en" b="1" dirty="0">
                <a:solidFill>
                  <a:srgbClr val="19191C"/>
                </a:solidFill>
              </a:rPr>
              <a:t>Ask: Raise your hand if you are using an IDE, example Cloud9, PyCharm or </a:t>
            </a:r>
            <a:r>
              <a:rPr lang="en" b="1" dirty="0" err="1">
                <a:solidFill>
                  <a:srgbClr val="19191C"/>
                </a:solidFill>
              </a:rPr>
              <a:t>IntellijIDEA</a:t>
            </a:r>
            <a:r>
              <a:rPr lang="en" b="1" dirty="0">
                <a:solidFill>
                  <a:srgbClr val="19191C"/>
                </a:solidFill>
              </a:rPr>
              <a:t>, </a:t>
            </a:r>
            <a:r>
              <a:rPr lang="en" b="1" dirty="0" err="1">
                <a:solidFill>
                  <a:srgbClr val="19191C"/>
                </a:solidFill>
              </a:rPr>
              <a:t>VSCode</a:t>
            </a:r>
            <a:r>
              <a:rPr lang="en" b="1" dirty="0">
                <a:solidFill>
                  <a:srgbClr val="19191C"/>
                </a:solidFill>
              </a:rPr>
              <a:t>, </a:t>
            </a:r>
            <a:r>
              <a:rPr lang="en" b="1" dirty="0" err="1">
                <a:solidFill>
                  <a:srgbClr val="19191C"/>
                </a:solidFill>
              </a:rPr>
              <a:t>AndroidStudio</a:t>
            </a:r>
            <a:r>
              <a:rPr lang="en" b="1" dirty="0">
                <a:solidFill>
                  <a:srgbClr val="19191C"/>
                </a:solidFill>
              </a:rPr>
              <a:t>. If you have been using IDEs for programming, please type in the chat which ones did you use?</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rgbClr val="19191C"/>
              </a:solidFill>
            </a:endParaRPr>
          </a:p>
          <a:p>
            <a:pPr marL="15875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6ec12dbb5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6ec12dbb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dirty="0">
                <a:solidFill>
                  <a:srgbClr val="19191C"/>
                </a:solidFill>
              </a:rPr>
              <a:t>Generative AI are rapidly transforming the landscape of software development tools. I am showing exciting features in a product at JetBrains called AI-Assistant. We currently support more than 20 features that benefit from AI Assistant, and the number of AI-assistant powered features is growing every month.</a:t>
            </a:r>
            <a:endParaRPr sz="1200" b="1" dirty="0">
              <a:solidFill>
                <a:srgbClr val="19191C"/>
              </a:solidFill>
            </a:endParaRPr>
          </a:p>
          <a:p>
            <a:pPr marL="0" lvl="0" indent="0" algn="l" rtl="0">
              <a:spcBef>
                <a:spcPts val="0"/>
              </a:spcBef>
              <a:spcAft>
                <a:spcPts val="0"/>
              </a:spcAft>
              <a:buClr>
                <a:schemeClr val="dk1"/>
              </a:buClr>
              <a:buSzPts val="1100"/>
              <a:buFont typeface="Arial"/>
              <a:buNone/>
            </a:pPr>
            <a:endParaRPr sz="1200" b="1" dirty="0">
              <a:solidFill>
                <a:srgbClr val="19191C"/>
              </a:solidFill>
            </a:endParaRPr>
          </a:p>
          <a:p>
            <a:pPr marL="0" lvl="0" indent="0" algn="l" rtl="0">
              <a:spcBef>
                <a:spcPts val="0"/>
              </a:spcBef>
              <a:spcAft>
                <a:spcPts val="0"/>
              </a:spcAft>
              <a:buClr>
                <a:schemeClr val="dk1"/>
              </a:buClr>
              <a:buSzPts val="1100"/>
              <a:buFont typeface="Arial"/>
              <a:buNone/>
            </a:pPr>
            <a:r>
              <a:rPr lang="en" sz="1200" b="1" dirty="0">
                <a:solidFill>
                  <a:srgbClr val="19191C"/>
                </a:solidFill>
              </a:rPr>
              <a:t>It is well known that programmers spend more time reading code than writing code. </a:t>
            </a:r>
          </a:p>
          <a:p>
            <a:pPr marL="0" lvl="0" indent="0" algn="l" rtl="0">
              <a:spcBef>
                <a:spcPts val="0"/>
              </a:spcBef>
              <a:spcAft>
                <a:spcPts val="0"/>
              </a:spcAft>
              <a:buClr>
                <a:schemeClr val="dk1"/>
              </a:buClr>
              <a:buSzPts val="1100"/>
              <a:buFont typeface="Arial"/>
              <a:buNone/>
            </a:pPr>
            <a:endParaRPr lang="en" sz="1200" b="1" dirty="0">
              <a:solidFill>
                <a:srgbClr val="19191C"/>
              </a:solidFill>
            </a:endParaRPr>
          </a:p>
          <a:p>
            <a:pPr marL="0" lvl="0" indent="0" algn="l" rtl="0">
              <a:spcBef>
                <a:spcPts val="0"/>
              </a:spcBef>
              <a:spcAft>
                <a:spcPts val="0"/>
              </a:spcAft>
              <a:buClr>
                <a:schemeClr val="dk1"/>
              </a:buClr>
              <a:buSzPts val="1100"/>
              <a:buFont typeface="Arial"/>
              <a:buNone/>
            </a:pPr>
            <a:r>
              <a:rPr lang="en" sz="1200" b="1" dirty="0">
                <a:solidFill>
                  <a:srgbClr val="19191C"/>
                </a:solidFill>
              </a:rPr>
              <a:t>ASK: what are some ways that you used in the past (before AI) to understand a runtime exception from your program?</a:t>
            </a:r>
          </a:p>
          <a:p>
            <a:pPr marL="0" lvl="0" indent="0" algn="l" rtl="0">
              <a:spcBef>
                <a:spcPts val="0"/>
              </a:spcBef>
              <a:spcAft>
                <a:spcPts val="0"/>
              </a:spcAft>
              <a:buClr>
                <a:schemeClr val="dk1"/>
              </a:buClr>
              <a:buSzPts val="1100"/>
              <a:buFont typeface="Arial"/>
              <a:buNone/>
            </a:pPr>
            <a:endParaRPr lang="en" sz="1200" b="1" dirty="0">
              <a:solidFill>
                <a:srgbClr val="19191C"/>
              </a:solidFill>
            </a:endParaRPr>
          </a:p>
          <a:p>
            <a:pPr marL="0" lvl="0" indent="0" algn="l" rtl="0">
              <a:spcBef>
                <a:spcPts val="0"/>
              </a:spcBef>
              <a:spcAft>
                <a:spcPts val="0"/>
              </a:spcAft>
              <a:buClr>
                <a:schemeClr val="dk1"/>
              </a:buClr>
              <a:buSzPts val="1100"/>
              <a:buFont typeface="Arial"/>
              <a:buNone/>
            </a:pPr>
            <a:r>
              <a:rPr lang="en" sz="1200" b="1" dirty="0">
                <a:solidFill>
                  <a:srgbClr val="19191C"/>
                </a:solidFill>
              </a:rPr>
              <a:t>Just this morning I was having breakfast with an educational researcher who is based in the industry, and she was telling me about how much time novice programmers spend understanding exception stack traces. </a:t>
            </a:r>
            <a:endParaRPr dirty="0">
              <a:solidFill>
                <a:srgbClr val="19191C"/>
              </a:solidFill>
            </a:endParaRPr>
          </a:p>
          <a:p>
            <a:pPr marL="457200" lvl="0" indent="0" algn="l" rtl="0">
              <a:spcBef>
                <a:spcPts val="0"/>
              </a:spcBef>
              <a:spcAft>
                <a:spcPts val="0"/>
              </a:spcAft>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solidFill>
                  <a:srgbClr val="19191C"/>
                </a:solidFill>
              </a:rPr>
              <a:t>For runtime errors shown in the console, the IDE now allows you to get AI explanations for those errors. Click on “Explain with AI”, and the explanation for the error will be shown in the</a:t>
            </a:r>
            <a:r>
              <a:rPr lang="en-US" i="1" dirty="0">
                <a:solidFill>
                  <a:srgbClr val="19191C"/>
                </a:solidFill>
              </a:rPr>
              <a:t> AI Assistant</a:t>
            </a:r>
            <a:r>
              <a:rPr lang="en-US" dirty="0">
                <a:solidFill>
                  <a:srgbClr val="19191C"/>
                </a:solidFill>
              </a:rPr>
              <a:t> tool window.</a:t>
            </a:r>
            <a:endParaRPr lang="en-US" dirty="0">
              <a:solidFill>
                <a:schemeClr val="dk1"/>
              </a:solidFill>
            </a:endParaRPr>
          </a:p>
          <a:p>
            <a:pPr marL="457200" lvl="0" indent="-228600" algn="l" rtl="0">
              <a:spcBef>
                <a:spcPts val="0"/>
              </a:spcBef>
              <a:spcAft>
                <a:spcPts val="0"/>
              </a:spcAft>
              <a:buClr>
                <a:schemeClr val="dk1"/>
              </a:buClr>
              <a:buSzPts val="1100"/>
              <a:buFont typeface="Arial"/>
              <a:buNone/>
            </a:pPr>
            <a:endParaRPr lang="en-US" dirty="0">
              <a:solidFill>
                <a:srgbClr val="19191C"/>
              </a:solidFill>
            </a:endParaRPr>
          </a:p>
          <a:p>
            <a:pPr marL="457200" lvl="0" indent="-298450" algn="l" rtl="0">
              <a:spcBef>
                <a:spcPts val="0"/>
              </a:spcBef>
              <a:spcAft>
                <a:spcPts val="0"/>
              </a:spcAft>
              <a:buClr>
                <a:schemeClr val="dk1"/>
              </a:buClr>
              <a:buSzPts val="1100"/>
              <a:buChar char="●"/>
            </a:pPr>
            <a:r>
              <a:rPr lang="en-US" dirty="0">
                <a:solidFill>
                  <a:srgbClr val="19191C"/>
                </a:solidFill>
              </a:rPr>
              <a:t>In this example, a student wrote an infinite loop which generates objects until it causes the JVM to eventually run out of heap memory. The AI assistant explains what is the root cause of the problem and what is the code responsible for this and even suggests a fix for this problem by adding a stop condition, so the stream ends producing elements once it reached 1M.</a:t>
            </a:r>
            <a:endParaRPr lang="en-US" dirty="0">
              <a:solidFill>
                <a:schemeClr val="dk1"/>
              </a:solidFill>
            </a:endParaRPr>
          </a:p>
          <a:p>
            <a:pPr marL="457200" lvl="0" indent="-228600" algn="l" rtl="0">
              <a:spcBef>
                <a:spcPts val="0"/>
              </a:spcBef>
              <a:spcAft>
                <a:spcPts val="0"/>
              </a:spcAft>
              <a:buClr>
                <a:schemeClr val="dk1"/>
              </a:buClr>
              <a:buSzPts val="1100"/>
              <a:buFont typeface="Arial"/>
              <a:buNone/>
            </a:pPr>
            <a:endParaRPr lang="en-US" dirty="0">
              <a:solidFill>
                <a:srgbClr val="19191C"/>
              </a:solidFill>
            </a:endParaRPr>
          </a:p>
          <a:p>
            <a:pPr marL="457200" lvl="0" indent="-298450" algn="l" rtl="0">
              <a:spcBef>
                <a:spcPts val="0"/>
              </a:spcBef>
              <a:spcAft>
                <a:spcPts val="0"/>
              </a:spcAft>
              <a:buClr>
                <a:schemeClr val="dk1"/>
              </a:buClr>
              <a:buSzPts val="1100"/>
              <a:buChar char="●"/>
            </a:pPr>
            <a:r>
              <a:rPr lang="en-US" dirty="0">
                <a:solidFill>
                  <a:srgbClr val="19191C"/>
                </a:solidFill>
              </a:rPr>
              <a:t>I am personally excited about the applications of these 2 features in CS education, particularly in our Intro to Computing classes. These are large classes  that usually require a high number of </a:t>
            </a:r>
            <a:r>
              <a:rPr lang="en-US" dirty="0" err="1">
                <a:solidFill>
                  <a:srgbClr val="19191C"/>
                </a:solidFill>
              </a:rPr>
              <a:t>TAs.</a:t>
            </a:r>
            <a:r>
              <a:rPr lang="en-US" dirty="0">
                <a:solidFill>
                  <a:srgbClr val="19191C"/>
                </a:solidFill>
              </a:rPr>
              <a:t> The TAs can barely cope with many questions that students who are new to computing have. Imagine how  AI assistant will lift up some of the load from our TAs and will help students learn programming faster. Will the AI assistant completely replace the TAs? I don’t think so, but it would make their life easier.</a:t>
            </a:r>
            <a:endParaRPr lang="en-US" dirty="0">
              <a:solidFill>
                <a:schemeClr val="dk1"/>
              </a:solidFill>
              <a:latin typeface="Open Sans"/>
              <a:ea typeface="Open Sans"/>
              <a:cs typeface="Open Sans"/>
              <a:sym typeface="Open Sans"/>
            </a:endParaRPr>
          </a:p>
          <a:p>
            <a:endParaRPr lang="en-US" dirty="0"/>
          </a:p>
        </p:txBody>
      </p:sp>
    </p:spTree>
    <p:extLst>
      <p:ext uri="{BB962C8B-B14F-4D97-AF65-F5344CB8AC3E}">
        <p14:creationId xmlns:p14="http://schemas.microsoft.com/office/powerpoint/2010/main" val="249898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29fa4605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29fa4605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E8EAED"/>
              </a:buClr>
              <a:buSzPts val="1100"/>
              <a:buFont typeface="Arial"/>
              <a:buNone/>
            </a:pPr>
            <a:r>
              <a:rPr lang="en" dirty="0">
                <a:solidFill>
                  <a:schemeClr val="dk1"/>
                </a:solidFill>
              </a:rPr>
              <a:t>Let’s look at another example where AI helps programmers.</a:t>
            </a:r>
            <a:endParaRPr dirty="0">
              <a:solidFill>
                <a:schemeClr val="dk1"/>
              </a:solidFill>
            </a:endParaRPr>
          </a:p>
          <a:p>
            <a:pPr marL="0" lvl="0" indent="0" algn="l" rtl="0">
              <a:spcBef>
                <a:spcPts val="0"/>
              </a:spcBef>
              <a:spcAft>
                <a:spcPts val="0"/>
              </a:spcAft>
              <a:buClr>
                <a:srgbClr val="E8EAED"/>
              </a:buClr>
              <a:buSzPts val="1100"/>
              <a:buFont typeface="Arial"/>
              <a:buNone/>
            </a:pPr>
            <a:endParaRPr dirty="0">
              <a:solidFill>
                <a:schemeClr val="dk1"/>
              </a:solidFill>
            </a:endParaRPr>
          </a:p>
          <a:p>
            <a:pPr marL="0" lvl="0" indent="0" algn="l" rtl="0">
              <a:spcBef>
                <a:spcPts val="0"/>
              </a:spcBef>
              <a:spcAft>
                <a:spcPts val="0"/>
              </a:spcAft>
              <a:buClr>
                <a:srgbClr val="E8EAED"/>
              </a:buClr>
              <a:buSzPts val="1100"/>
              <a:buFont typeface="Arial"/>
              <a:buNone/>
            </a:pPr>
            <a:r>
              <a:rPr lang="en" dirty="0">
                <a:solidFill>
                  <a:schemeClr val="dk1"/>
                </a:solidFill>
              </a:rPr>
              <a:t>I'm aware We are in London here, the home of </a:t>
            </a:r>
            <a:r>
              <a:rPr lang="en" dirty="0" err="1">
                <a:solidFill>
                  <a:schemeClr val="dk1"/>
                </a:solidFill>
              </a:rPr>
              <a:t>shakespeare</a:t>
            </a:r>
            <a:r>
              <a:rPr lang="en" dirty="0">
                <a:solidFill>
                  <a:schemeClr val="dk1"/>
                </a:solidFill>
              </a:rPr>
              <a:t>. What's in a name? That which we call a rose by any other name would smell just as sweet.” William Shakespeare uses this line in his play Romeo and Juliet to convey that the naming of things is irrelevant.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rgbClr val="19191C"/>
              </a:solidFill>
            </a:endParaRPr>
          </a:p>
          <a:p>
            <a:pPr marL="0" lvl="0" indent="0" algn="l" rtl="0">
              <a:spcBef>
                <a:spcPts val="0"/>
              </a:spcBef>
              <a:spcAft>
                <a:spcPts val="0"/>
              </a:spcAft>
              <a:buClr>
                <a:srgbClr val="19191C"/>
              </a:buClr>
              <a:buSzPts val="1100"/>
              <a:buFont typeface="Arial"/>
              <a:buNone/>
            </a:pPr>
            <a:r>
              <a:rPr lang="en" dirty="0">
                <a:solidFill>
                  <a:srgbClr val="19191C"/>
                </a:solidFill>
              </a:rPr>
              <a:t>But when it comes to programming, Shakespeare was wrong. </a:t>
            </a:r>
            <a:endParaRPr dirty="0">
              <a:solidFill>
                <a:srgbClr val="19191C"/>
              </a:solidFill>
            </a:endParaRPr>
          </a:p>
          <a:p>
            <a:pPr marL="0" lvl="0" indent="0" algn="l" rtl="0">
              <a:spcBef>
                <a:spcPts val="0"/>
              </a:spcBef>
              <a:spcAft>
                <a:spcPts val="0"/>
              </a:spcAft>
              <a:buClr>
                <a:schemeClr val="dk1"/>
              </a:buClr>
              <a:buSzPts val="1100"/>
              <a:buFont typeface="Arial"/>
              <a:buNone/>
            </a:pPr>
            <a:endParaRPr sz="1200" b="1" dirty="0">
              <a:solidFill>
                <a:srgbClr val="19191C"/>
              </a:solidFill>
            </a:endParaRPr>
          </a:p>
          <a:p>
            <a:pPr marL="457200" lvl="0" indent="0" algn="l" rtl="0">
              <a:spcBef>
                <a:spcPts val="0"/>
              </a:spcBef>
              <a:spcAft>
                <a:spcPts val="0"/>
              </a:spcAft>
              <a:buNone/>
            </a:pPr>
            <a:endParaRPr dirty="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29fa46054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529fa4605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191C"/>
                </a:solidFill>
              </a:rPr>
              <a:t>Coming up with good intention-revealing names is is crucial for code readability, this saves programmers reading documentation and they can infer the intent of that programming element just by reading its name. </a:t>
            </a:r>
            <a:endParaRPr>
              <a:solidFill>
                <a:schemeClr val="dk1"/>
              </a:solidFill>
            </a:endParaRPr>
          </a:p>
          <a:p>
            <a:pPr marL="0" lvl="0" indent="0" algn="l" rtl="0">
              <a:spcBef>
                <a:spcPts val="0"/>
              </a:spcBef>
              <a:spcAft>
                <a:spcPts val="0"/>
              </a:spcAft>
              <a:buNone/>
            </a:pPr>
            <a:r>
              <a:rPr lang="en">
                <a:solidFill>
                  <a:srgbClr val="19191C"/>
                </a:solidFill>
              </a:rPr>
              <a:t>But coming up with good intention-revealing names is hard work. No wonder that programmers don’t always spend a lot of time thinking about good names. </a:t>
            </a:r>
            <a:endParaRPr>
              <a:solidFill>
                <a:schemeClr val="dk1"/>
              </a:solidFill>
            </a:endParaRPr>
          </a:p>
          <a:p>
            <a:pPr marL="0" lvl="0" indent="0" algn="l" rtl="0">
              <a:spcBef>
                <a:spcPts val="0"/>
              </a:spcBef>
              <a:spcAft>
                <a:spcPts val="0"/>
              </a:spcAft>
              <a:buNone/>
            </a:pPr>
            <a:endParaRPr>
              <a:solidFill>
                <a:srgbClr val="19191C"/>
              </a:solidFill>
            </a:endParaRPr>
          </a:p>
          <a:p>
            <a:pPr marL="0" lvl="0" indent="0" algn="l" rtl="0">
              <a:spcBef>
                <a:spcPts val="0"/>
              </a:spcBef>
              <a:spcAft>
                <a:spcPts val="0"/>
              </a:spcAft>
              <a:buClr>
                <a:srgbClr val="19191C"/>
              </a:buClr>
              <a:buSzPts val="1100"/>
              <a:buFont typeface="Arial"/>
              <a:buNone/>
            </a:pPr>
            <a:r>
              <a:rPr lang="en">
                <a:solidFill>
                  <a:srgbClr val="19191C"/>
                </a:solidFill>
              </a:rPr>
              <a:t>When you rename a Java, Kotlin, or Python declaration, the AI will suggest name options for the declaration, based on its contents.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p:cSld name="CUSTOM_2">
    <p:spTree>
      <p:nvGrpSpPr>
        <p:cNvPr id="1" name="Shape 9"/>
        <p:cNvGrpSpPr/>
        <p:nvPr/>
      </p:nvGrpSpPr>
      <p:grpSpPr>
        <a:xfrm>
          <a:off x="0" y="0"/>
          <a:ext cx="0" cy="0"/>
          <a:chOff x="0" y="0"/>
          <a:chExt cx="0" cy="0"/>
        </a:xfrm>
      </p:grpSpPr>
      <p:sp>
        <p:nvSpPr>
          <p:cNvPr id="10" name="Google Shape;10;p34"/>
          <p:cNvSpPr txBox="1">
            <a:spLocks noGrp="1"/>
          </p:cNvSpPr>
          <p:nvPr>
            <p:ph type="body" idx="1"/>
          </p:nvPr>
        </p:nvSpPr>
        <p:spPr>
          <a:xfrm>
            <a:off x="1097267" y="1170432"/>
            <a:ext cx="9420000" cy="2341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 name="Google Shape;11;p34"/>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12" name="Google Shape;12;p34"/>
          <p:cNvSpPr txBox="1">
            <a:spLocks noGrp="1"/>
          </p:cNvSpPr>
          <p:nvPr>
            <p:ph type="body" idx="2"/>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 Lots of code">
  <p:cSld name="CUSTOM_4_1">
    <p:spTree>
      <p:nvGrpSpPr>
        <p:cNvPr id="1" name="Shape 48"/>
        <p:cNvGrpSpPr/>
        <p:nvPr/>
      </p:nvGrpSpPr>
      <p:grpSpPr>
        <a:xfrm>
          <a:off x="0" y="0"/>
          <a:ext cx="0" cy="0"/>
          <a:chOff x="0" y="0"/>
          <a:chExt cx="0" cy="0"/>
        </a:xfrm>
      </p:grpSpPr>
      <p:sp>
        <p:nvSpPr>
          <p:cNvPr id="49" name="Google Shape;49;p53"/>
          <p:cNvSpPr txBox="1">
            <a:spLocks noGrp="1"/>
          </p:cNvSpPr>
          <p:nvPr>
            <p:ph type="title"/>
          </p:nvPr>
        </p:nvSpPr>
        <p:spPr>
          <a:xfrm>
            <a:off x="1097267" y="768096"/>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50" name="Google Shape;50;p53"/>
          <p:cNvSpPr txBox="1">
            <a:spLocks noGrp="1"/>
          </p:cNvSpPr>
          <p:nvPr>
            <p:ph type="body" idx="1"/>
          </p:nvPr>
        </p:nvSpPr>
        <p:spPr>
          <a:xfrm>
            <a:off x="1097280" y="3730767"/>
            <a:ext cx="22204500" cy="7607700"/>
          </a:xfrm>
          <a:prstGeom prst="rect">
            <a:avLst/>
          </a:prstGeom>
          <a:noFill/>
          <a:ln>
            <a:noFill/>
          </a:ln>
        </p:spPr>
        <p:txBody>
          <a:bodyPr spcFirstLastPara="1" wrap="square" lIns="0" tIns="390075" rIns="0" bIns="0" anchor="t" anchorCtr="0">
            <a:noAutofit/>
          </a:bodyPr>
          <a:lstStyle>
            <a:lvl1pPr marL="457200" lvl="0" indent="-361950" algn="l">
              <a:lnSpc>
                <a:spcPct val="115000"/>
              </a:lnSpc>
              <a:spcBef>
                <a:spcPts val="0"/>
              </a:spcBef>
              <a:spcAft>
                <a:spcPts val="0"/>
              </a:spcAft>
              <a:buSzPts val="2100"/>
              <a:buFont typeface="JetBrains Mono"/>
              <a:buChar char="●"/>
              <a:defRPr sz="2100">
                <a:latin typeface="JetBrains Mono"/>
                <a:ea typeface="JetBrains Mono"/>
                <a:cs typeface="JetBrains Mono"/>
                <a:sym typeface="JetBrains Mono"/>
              </a:defRPr>
            </a:lvl1pPr>
            <a:lvl2pPr marL="914400" lvl="1"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2pPr>
            <a:lvl3pPr marL="1371600" lvl="2"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3pPr>
            <a:lvl4pPr marL="1828800" lvl="3"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4pPr>
            <a:lvl5pPr marL="2286000" lvl="4"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5pPr>
            <a:lvl6pPr marL="2743200" lvl="5"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6pPr>
            <a:lvl7pPr marL="3200400" lvl="6"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7pPr>
            <a:lvl8pPr marL="3657600" lvl="7"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8pPr>
            <a:lvl9pPr marL="4114800" lvl="8" indent="-361950" algn="l">
              <a:lnSpc>
                <a:spcPct val="115000"/>
              </a:lnSpc>
              <a:spcBef>
                <a:spcPts val="1600"/>
              </a:spcBef>
              <a:spcAft>
                <a:spcPts val="1600"/>
              </a:spcAft>
              <a:buSzPts val="2100"/>
              <a:buFont typeface="JetBrains Mono"/>
              <a:buChar char="■"/>
              <a:defRPr sz="2100">
                <a:latin typeface="JetBrains Mono"/>
                <a:ea typeface="JetBrains Mono"/>
                <a:cs typeface="JetBrains Mono"/>
                <a:sym typeface="JetBrains Mon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 Main point">
  <p:cSld name="CUSTOM_5">
    <p:spTree>
      <p:nvGrpSpPr>
        <p:cNvPr id="1" name="Shape 51"/>
        <p:cNvGrpSpPr/>
        <p:nvPr/>
      </p:nvGrpSpPr>
      <p:grpSpPr>
        <a:xfrm>
          <a:off x="0" y="0"/>
          <a:ext cx="0" cy="0"/>
          <a:chOff x="0" y="0"/>
          <a:chExt cx="0" cy="0"/>
        </a:xfrm>
      </p:grpSpPr>
      <p:sp>
        <p:nvSpPr>
          <p:cNvPr id="52" name="Google Shape;52;p54"/>
          <p:cNvSpPr txBox="1">
            <a:spLocks noGrp="1"/>
          </p:cNvSpPr>
          <p:nvPr>
            <p:ph type="title"/>
          </p:nvPr>
        </p:nvSpPr>
        <p:spPr>
          <a:xfrm>
            <a:off x="1097267" y="4337819"/>
            <a:ext cx="22189800" cy="4437900"/>
          </a:xfrm>
          <a:prstGeom prst="rect">
            <a:avLst/>
          </a:prstGeom>
          <a:noFill/>
          <a:ln>
            <a:noFill/>
          </a:ln>
        </p:spPr>
        <p:txBody>
          <a:bodyPr spcFirstLastPara="1" wrap="square" lIns="0" tIns="243750" rIns="0" bIns="243750" anchor="ctr" anchorCtr="0">
            <a:noAutofit/>
          </a:bodyPr>
          <a:lstStyle>
            <a:lvl1pPr lvl="0" algn="ctr">
              <a:lnSpc>
                <a:spcPct val="90000"/>
              </a:lnSpc>
              <a:spcBef>
                <a:spcPts val="0"/>
              </a:spcBef>
              <a:spcAft>
                <a:spcPts val="0"/>
              </a:spcAft>
              <a:buSzPts val="8800"/>
              <a:buNone/>
              <a:defRPr/>
            </a:lvl1pPr>
            <a:lvl2pPr lvl="1" algn="ctr">
              <a:lnSpc>
                <a:spcPct val="90000"/>
              </a:lnSpc>
              <a:spcBef>
                <a:spcPts val="0"/>
              </a:spcBef>
              <a:spcAft>
                <a:spcPts val="0"/>
              </a:spcAft>
              <a:buSzPts val="8800"/>
              <a:buNone/>
              <a:defRPr/>
            </a:lvl2pPr>
            <a:lvl3pPr lvl="2" algn="ctr">
              <a:lnSpc>
                <a:spcPct val="90000"/>
              </a:lnSpc>
              <a:spcBef>
                <a:spcPts val="0"/>
              </a:spcBef>
              <a:spcAft>
                <a:spcPts val="0"/>
              </a:spcAft>
              <a:buSzPts val="8800"/>
              <a:buNone/>
              <a:defRPr/>
            </a:lvl3pPr>
            <a:lvl4pPr lvl="3" algn="ctr">
              <a:lnSpc>
                <a:spcPct val="90000"/>
              </a:lnSpc>
              <a:spcBef>
                <a:spcPts val="0"/>
              </a:spcBef>
              <a:spcAft>
                <a:spcPts val="0"/>
              </a:spcAft>
              <a:buSzPts val="8800"/>
              <a:buNone/>
              <a:defRPr/>
            </a:lvl4pPr>
            <a:lvl5pPr lvl="4" algn="ctr">
              <a:lnSpc>
                <a:spcPct val="90000"/>
              </a:lnSpc>
              <a:spcBef>
                <a:spcPts val="0"/>
              </a:spcBef>
              <a:spcAft>
                <a:spcPts val="0"/>
              </a:spcAft>
              <a:buSzPts val="8800"/>
              <a:buNone/>
              <a:defRPr/>
            </a:lvl5pPr>
            <a:lvl6pPr lvl="5" algn="ctr">
              <a:lnSpc>
                <a:spcPct val="90000"/>
              </a:lnSpc>
              <a:spcBef>
                <a:spcPts val="0"/>
              </a:spcBef>
              <a:spcAft>
                <a:spcPts val="0"/>
              </a:spcAft>
              <a:buSzPts val="8800"/>
              <a:buNone/>
              <a:defRPr/>
            </a:lvl6pPr>
            <a:lvl7pPr lvl="6" algn="ctr">
              <a:lnSpc>
                <a:spcPct val="90000"/>
              </a:lnSpc>
              <a:spcBef>
                <a:spcPts val="0"/>
              </a:spcBef>
              <a:spcAft>
                <a:spcPts val="0"/>
              </a:spcAft>
              <a:buSzPts val="8800"/>
              <a:buNone/>
              <a:defRPr/>
            </a:lvl7pPr>
            <a:lvl8pPr lvl="7" algn="ctr">
              <a:lnSpc>
                <a:spcPct val="90000"/>
              </a:lnSpc>
              <a:spcBef>
                <a:spcPts val="0"/>
              </a:spcBef>
              <a:spcAft>
                <a:spcPts val="0"/>
              </a:spcAft>
              <a:buSzPts val="8800"/>
              <a:buNone/>
              <a:defRPr/>
            </a:lvl8pPr>
            <a:lvl9pPr lvl="8" algn="ctr">
              <a:lnSpc>
                <a:spcPct val="90000"/>
              </a:lnSpc>
              <a:spcBef>
                <a:spcPts val="0"/>
              </a:spcBef>
              <a:spcAft>
                <a:spcPts val="0"/>
              </a:spcAft>
              <a:buSzPts val="8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 Question &amp; answer">
  <p:cSld name="CUSTOM_6">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97280" y="1901952"/>
            <a:ext cx="14651100" cy="49896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55" name="Google Shape;55;p55"/>
          <p:cNvSpPr txBox="1">
            <a:spLocks noGrp="1"/>
          </p:cNvSpPr>
          <p:nvPr>
            <p:ph type="title" idx="2"/>
          </p:nvPr>
        </p:nvSpPr>
        <p:spPr>
          <a:xfrm>
            <a:off x="8635467" y="6954500"/>
            <a:ext cx="14651100" cy="4383900"/>
          </a:xfrm>
          <a:prstGeom prst="rect">
            <a:avLst/>
          </a:prstGeom>
          <a:noFill/>
          <a:ln>
            <a:noFill/>
          </a:ln>
        </p:spPr>
        <p:txBody>
          <a:bodyPr spcFirstLastPara="1" wrap="square" lIns="0" tIns="243750" rIns="0" bIns="243750" anchor="t" anchorCtr="0">
            <a:noAutofit/>
          </a:bodyPr>
          <a:lstStyle>
            <a:lvl1pPr lvl="0" algn="r">
              <a:lnSpc>
                <a:spcPct val="90000"/>
              </a:lnSpc>
              <a:spcBef>
                <a:spcPts val="0"/>
              </a:spcBef>
              <a:spcAft>
                <a:spcPts val="0"/>
              </a:spcAft>
              <a:buSzPts val="8800"/>
              <a:buNone/>
              <a:defRPr b="0"/>
            </a:lvl1pPr>
            <a:lvl2pPr lvl="1" algn="r">
              <a:lnSpc>
                <a:spcPct val="90000"/>
              </a:lnSpc>
              <a:spcBef>
                <a:spcPts val="0"/>
              </a:spcBef>
              <a:spcAft>
                <a:spcPts val="0"/>
              </a:spcAft>
              <a:buSzPts val="8800"/>
              <a:buNone/>
              <a:defRPr b="0"/>
            </a:lvl2pPr>
            <a:lvl3pPr lvl="2" algn="r">
              <a:lnSpc>
                <a:spcPct val="90000"/>
              </a:lnSpc>
              <a:spcBef>
                <a:spcPts val="0"/>
              </a:spcBef>
              <a:spcAft>
                <a:spcPts val="0"/>
              </a:spcAft>
              <a:buSzPts val="8800"/>
              <a:buNone/>
              <a:defRPr b="0"/>
            </a:lvl3pPr>
            <a:lvl4pPr lvl="3" algn="r">
              <a:lnSpc>
                <a:spcPct val="90000"/>
              </a:lnSpc>
              <a:spcBef>
                <a:spcPts val="0"/>
              </a:spcBef>
              <a:spcAft>
                <a:spcPts val="0"/>
              </a:spcAft>
              <a:buSzPts val="8800"/>
              <a:buNone/>
              <a:defRPr b="0"/>
            </a:lvl4pPr>
            <a:lvl5pPr lvl="4" algn="r">
              <a:lnSpc>
                <a:spcPct val="90000"/>
              </a:lnSpc>
              <a:spcBef>
                <a:spcPts val="0"/>
              </a:spcBef>
              <a:spcAft>
                <a:spcPts val="0"/>
              </a:spcAft>
              <a:buSzPts val="8800"/>
              <a:buNone/>
              <a:defRPr b="0"/>
            </a:lvl5pPr>
            <a:lvl6pPr lvl="5" algn="r">
              <a:lnSpc>
                <a:spcPct val="90000"/>
              </a:lnSpc>
              <a:spcBef>
                <a:spcPts val="0"/>
              </a:spcBef>
              <a:spcAft>
                <a:spcPts val="0"/>
              </a:spcAft>
              <a:buSzPts val="8800"/>
              <a:buNone/>
              <a:defRPr b="0"/>
            </a:lvl6pPr>
            <a:lvl7pPr lvl="6" algn="r">
              <a:lnSpc>
                <a:spcPct val="90000"/>
              </a:lnSpc>
              <a:spcBef>
                <a:spcPts val="0"/>
              </a:spcBef>
              <a:spcAft>
                <a:spcPts val="0"/>
              </a:spcAft>
              <a:buSzPts val="8800"/>
              <a:buNone/>
              <a:defRPr b="0"/>
            </a:lvl7pPr>
            <a:lvl8pPr lvl="7" algn="r">
              <a:lnSpc>
                <a:spcPct val="90000"/>
              </a:lnSpc>
              <a:spcBef>
                <a:spcPts val="0"/>
              </a:spcBef>
              <a:spcAft>
                <a:spcPts val="0"/>
              </a:spcAft>
              <a:buSzPts val="8800"/>
              <a:buNone/>
              <a:defRPr b="0"/>
            </a:lvl8pPr>
            <a:lvl9pPr lvl="8" algn="r">
              <a:lnSpc>
                <a:spcPct val="90000"/>
              </a:lnSpc>
              <a:spcBef>
                <a:spcPts val="0"/>
              </a:spcBef>
              <a:spcAft>
                <a:spcPts val="0"/>
              </a:spcAft>
              <a:buSzPts val="8800"/>
              <a:buNone/>
              <a:defRPr b="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Text slide">
  <p:cSld name="CUSTOM_7_1">
    <p:spTree>
      <p:nvGrpSpPr>
        <p:cNvPr id="1" name="Shape 56"/>
        <p:cNvGrpSpPr/>
        <p:nvPr/>
      </p:nvGrpSpPr>
      <p:grpSpPr>
        <a:xfrm>
          <a:off x="0" y="0"/>
          <a:ext cx="0" cy="0"/>
          <a:chOff x="0" y="0"/>
          <a:chExt cx="0" cy="0"/>
        </a:xfrm>
      </p:grpSpPr>
      <p:sp>
        <p:nvSpPr>
          <p:cNvPr id="57" name="Google Shape;57;p56"/>
          <p:cNvSpPr txBox="1">
            <a:spLocks noGrp="1"/>
          </p:cNvSpPr>
          <p:nvPr>
            <p:ph type="body" idx="1"/>
          </p:nvPr>
        </p:nvSpPr>
        <p:spPr>
          <a:xfrm>
            <a:off x="1097267" y="1828800"/>
            <a:ext cx="22210200" cy="9509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Bulleted list">
  <p:cSld name="CUSTOM_8">
    <p:spTree>
      <p:nvGrpSpPr>
        <p:cNvPr id="1" name="Shape 58"/>
        <p:cNvGrpSpPr/>
        <p:nvPr/>
      </p:nvGrpSpPr>
      <p:grpSpPr>
        <a:xfrm>
          <a:off x="0" y="0"/>
          <a:ext cx="0" cy="0"/>
          <a:chOff x="0" y="0"/>
          <a:chExt cx="0" cy="0"/>
        </a:xfrm>
      </p:grpSpPr>
      <p:sp>
        <p:nvSpPr>
          <p:cNvPr id="59" name="Google Shape;59;p5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0" name="Google Shape;60;p57"/>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1" name="Google Shape;61;p57"/>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 Numbered list">
  <p:cSld name="CUSTOM_9">
    <p:spTree>
      <p:nvGrpSpPr>
        <p:cNvPr id="1" name="Shape 62"/>
        <p:cNvGrpSpPr/>
        <p:nvPr/>
      </p:nvGrpSpPr>
      <p:grpSpPr>
        <a:xfrm>
          <a:off x="0" y="0"/>
          <a:ext cx="0" cy="0"/>
          <a:chOff x="0" y="0"/>
          <a:chExt cx="0" cy="0"/>
        </a:xfrm>
      </p:grpSpPr>
      <p:sp>
        <p:nvSpPr>
          <p:cNvPr id="63" name="Google Shape;63;p5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4" name="Google Shape;64;p58"/>
          <p:cNvSpPr txBox="1">
            <a:spLocks noGrp="1"/>
          </p:cNvSpPr>
          <p:nvPr>
            <p:ph type="body" idx="1"/>
          </p:nvPr>
        </p:nvSpPr>
        <p:spPr>
          <a:xfrm>
            <a:off x="1097267" y="4998733"/>
            <a:ext cx="22210200" cy="6339900"/>
          </a:xfrm>
          <a:prstGeom prst="rect">
            <a:avLst/>
          </a:prstGeom>
          <a:noFill/>
          <a:ln>
            <a:noFill/>
          </a:ln>
        </p:spPr>
        <p:txBody>
          <a:bodyPr spcFirstLastPara="1" wrap="square" lIns="365675"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5" name="Google Shape;65;p58"/>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Two columns with text">
  <p:cSld name="CUSTOM_10">
    <p:spTree>
      <p:nvGrpSpPr>
        <p:cNvPr id="1" name="Shape 66"/>
        <p:cNvGrpSpPr/>
        <p:nvPr/>
      </p:nvGrpSpPr>
      <p:grpSpPr>
        <a:xfrm>
          <a:off x="0" y="0"/>
          <a:ext cx="0" cy="0"/>
          <a:chOff x="0" y="0"/>
          <a:chExt cx="0" cy="0"/>
        </a:xfrm>
      </p:grpSpPr>
      <p:sp>
        <p:nvSpPr>
          <p:cNvPr id="67" name="Google Shape;67;p5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8" name="Google Shape;68;p59"/>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9" name="Google Shape;69;p59"/>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0" name="Google Shape;70;p59"/>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Two columns with a bulleted list">
  <p:cSld name="CUSTOM_11">
    <p:spTree>
      <p:nvGrpSpPr>
        <p:cNvPr id="1" name="Shape 71"/>
        <p:cNvGrpSpPr/>
        <p:nvPr/>
      </p:nvGrpSpPr>
      <p:grpSpPr>
        <a:xfrm>
          <a:off x="0" y="0"/>
          <a:ext cx="0" cy="0"/>
          <a:chOff x="0" y="0"/>
          <a:chExt cx="0" cy="0"/>
        </a:xfrm>
      </p:grpSpPr>
      <p:sp>
        <p:nvSpPr>
          <p:cNvPr id="72" name="Google Shape;72;p60"/>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3" name="Google Shape;73;p60"/>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4" name="Google Shape;74;p60"/>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5" name="Google Shape;75;p60"/>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Two columns with headers">
  <p:cSld name="CUSTOM_12">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8" name="Google Shape;78;p61"/>
          <p:cNvSpPr txBox="1">
            <a:spLocks noGrp="1"/>
          </p:cNvSpPr>
          <p:nvPr>
            <p:ph type="body" idx="1"/>
          </p:nvPr>
        </p:nvSpPr>
        <p:spPr>
          <a:xfrm>
            <a:off x="1097281"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79" name="Google Shape;79;p61"/>
          <p:cNvSpPr txBox="1">
            <a:spLocks noGrp="1"/>
          </p:cNvSpPr>
          <p:nvPr>
            <p:ph type="body" idx="2"/>
          </p:nvPr>
        </p:nvSpPr>
        <p:spPr>
          <a:xfrm>
            <a:off x="12456548"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80" name="Google Shape;80;p61"/>
          <p:cNvSpPr txBox="1">
            <a:spLocks noGrp="1"/>
          </p:cNvSpPr>
          <p:nvPr>
            <p:ph type="body" idx="3"/>
          </p:nvPr>
        </p:nvSpPr>
        <p:spPr>
          <a:xfrm>
            <a:off x="1097267"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1" name="Google Shape;81;p61"/>
          <p:cNvSpPr txBox="1">
            <a:spLocks noGrp="1"/>
          </p:cNvSpPr>
          <p:nvPr>
            <p:ph type="body" idx="4"/>
          </p:nvPr>
        </p:nvSpPr>
        <p:spPr>
          <a:xfrm>
            <a:off x="12456533"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2" name="Google Shape;82;p61"/>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Two columns with icons">
  <p:cSld name="CUSTOM_13">
    <p:spTree>
      <p:nvGrpSpPr>
        <p:cNvPr id="1" name="Shape 83"/>
        <p:cNvGrpSpPr/>
        <p:nvPr/>
      </p:nvGrpSpPr>
      <p:grpSpPr>
        <a:xfrm>
          <a:off x="0" y="0"/>
          <a:ext cx="0" cy="0"/>
          <a:chOff x="0" y="0"/>
          <a:chExt cx="0" cy="0"/>
        </a:xfrm>
      </p:grpSpPr>
      <p:sp>
        <p:nvSpPr>
          <p:cNvPr id="84" name="Google Shape;84;p62"/>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85" name="Google Shape;85;p62"/>
          <p:cNvSpPr txBox="1">
            <a:spLocks noGrp="1"/>
          </p:cNvSpPr>
          <p:nvPr>
            <p:ph type="body" idx="1"/>
          </p:nvPr>
        </p:nvSpPr>
        <p:spPr>
          <a:xfrm>
            <a:off x="1076567"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6" name="Google Shape;86;p62"/>
          <p:cNvSpPr txBox="1">
            <a:spLocks noGrp="1"/>
          </p:cNvSpPr>
          <p:nvPr>
            <p:ph type="body" idx="2"/>
          </p:nvPr>
        </p:nvSpPr>
        <p:spPr>
          <a:xfrm>
            <a:off x="12435833"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7" name="Google Shape;87;p62"/>
          <p:cNvSpPr>
            <a:spLocks noGrp="1"/>
          </p:cNvSpPr>
          <p:nvPr>
            <p:ph type="pic" idx="3"/>
          </p:nvPr>
        </p:nvSpPr>
        <p:spPr>
          <a:xfrm>
            <a:off x="1076567" y="5300667"/>
            <a:ext cx="2233500" cy="2233500"/>
          </a:xfrm>
          <a:prstGeom prst="rect">
            <a:avLst/>
          </a:prstGeom>
          <a:noFill/>
          <a:ln>
            <a:noFill/>
          </a:ln>
        </p:spPr>
      </p:sp>
      <p:sp>
        <p:nvSpPr>
          <p:cNvPr id="88" name="Google Shape;88;p62"/>
          <p:cNvSpPr>
            <a:spLocks noGrp="1"/>
          </p:cNvSpPr>
          <p:nvPr>
            <p:ph type="pic" idx="4"/>
          </p:nvPr>
        </p:nvSpPr>
        <p:spPr>
          <a:xfrm>
            <a:off x="12435833" y="5300667"/>
            <a:ext cx="2233500" cy="2233500"/>
          </a:xfrm>
          <a:prstGeom prst="rect">
            <a:avLst/>
          </a:prstGeom>
          <a:noFill/>
          <a:ln>
            <a:noFill/>
          </a:ln>
        </p:spPr>
      </p:sp>
      <p:sp>
        <p:nvSpPr>
          <p:cNvPr id="89" name="Google Shape;89;p62"/>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5"/>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5" name="Google Shape;15;p35"/>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6" name="Google Shape;16;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35"/>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 Two columns with icons and headers">
  <p:cSld name="CUSTOM_13_1">
    <p:spTree>
      <p:nvGrpSpPr>
        <p:cNvPr id="1" name="Shape 90"/>
        <p:cNvGrpSpPr/>
        <p:nvPr/>
      </p:nvGrpSpPr>
      <p:grpSpPr>
        <a:xfrm>
          <a:off x="0" y="0"/>
          <a:ext cx="0" cy="0"/>
          <a:chOff x="0" y="0"/>
          <a:chExt cx="0" cy="0"/>
        </a:xfrm>
      </p:grpSpPr>
      <p:sp>
        <p:nvSpPr>
          <p:cNvPr id="91" name="Google Shape;91;p63"/>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92" name="Google Shape;92;p63"/>
          <p:cNvSpPr>
            <a:spLocks noGrp="1"/>
          </p:cNvSpPr>
          <p:nvPr>
            <p:ph type="pic" idx="2"/>
          </p:nvPr>
        </p:nvSpPr>
        <p:spPr>
          <a:xfrm>
            <a:off x="1076567" y="5300667"/>
            <a:ext cx="2233500" cy="2233500"/>
          </a:xfrm>
          <a:prstGeom prst="rect">
            <a:avLst/>
          </a:prstGeom>
          <a:noFill/>
          <a:ln>
            <a:noFill/>
          </a:ln>
        </p:spPr>
      </p:sp>
      <p:sp>
        <p:nvSpPr>
          <p:cNvPr id="93" name="Google Shape;93;p63"/>
          <p:cNvSpPr>
            <a:spLocks noGrp="1"/>
          </p:cNvSpPr>
          <p:nvPr>
            <p:ph type="pic" idx="3"/>
          </p:nvPr>
        </p:nvSpPr>
        <p:spPr>
          <a:xfrm>
            <a:off x="12435833" y="5300667"/>
            <a:ext cx="2233500" cy="2233500"/>
          </a:xfrm>
          <a:prstGeom prst="rect">
            <a:avLst/>
          </a:prstGeom>
          <a:noFill/>
          <a:ln>
            <a:noFill/>
          </a:ln>
        </p:spPr>
      </p:sp>
      <p:sp>
        <p:nvSpPr>
          <p:cNvPr id="94" name="Google Shape;94;p63"/>
          <p:cNvSpPr txBox="1">
            <a:spLocks noGrp="1"/>
          </p:cNvSpPr>
          <p:nvPr>
            <p:ph type="body" idx="1"/>
          </p:nvPr>
        </p:nvSpPr>
        <p:spPr>
          <a:xfrm>
            <a:off x="1076567"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5" name="Google Shape;95;p63"/>
          <p:cNvSpPr txBox="1">
            <a:spLocks noGrp="1"/>
          </p:cNvSpPr>
          <p:nvPr>
            <p:ph type="body" idx="4"/>
          </p:nvPr>
        </p:nvSpPr>
        <p:spPr>
          <a:xfrm>
            <a:off x="12435833"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6" name="Google Shape;96;p63"/>
          <p:cNvSpPr txBox="1">
            <a:spLocks noGrp="1"/>
          </p:cNvSpPr>
          <p:nvPr>
            <p:ph type="body" idx="5"/>
          </p:nvPr>
        </p:nvSpPr>
        <p:spPr>
          <a:xfrm>
            <a:off x="1076567"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7" name="Google Shape;97;p63"/>
          <p:cNvSpPr txBox="1">
            <a:spLocks noGrp="1"/>
          </p:cNvSpPr>
          <p:nvPr>
            <p:ph type="body" idx="6"/>
          </p:nvPr>
        </p:nvSpPr>
        <p:spPr>
          <a:xfrm>
            <a:off x="12435833"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8" name="Google Shape;98;p63"/>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Three columns with text">
  <p:cSld name="CUSTOM_14">
    <p:spTree>
      <p:nvGrpSpPr>
        <p:cNvPr id="1" name="Shape 99"/>
        <p:cNvGrpSpPr/>
        <p:nvPr/>
      </p:nvGrpSpPr>
      <p:grpSpPr>
        <a:xfrm>
          <a:off x="0" y="0"/>
          <a:ext cx="0" cy="0"/>
          <a:chOff x="0" y="0"/>
          <a:chExt cx="0" cy="0"/>
        </a:xfrm>
      </p:grpSpPr>
      <p:sp>
        <p:nvSpPr>
          <p:cNvPr id="100" name="Google Shape;100;p64"/>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1" name="Google Shape;101;p64"/>
          <p:cNvSpPr txBox="1">
            <a:spLocks noGrp="1"/>
          </p:cNvSpPr>
          <p:nvPr>
            <p:ph type="body" idx="1"/>
          </p:nvPr>
        </p:nvSpPr>
        <p:spPr>
          <a:xfrm>
            <a:off x="1097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2" name="Google Shape;102;p64"/>
          <p:cNvSpPr txBox="1">
            <a:spLocks noGrp="1"/>
          </p:cNvSpPr>
          <p:nvPr>
            <p:ph type="body" idx="2"/>
          </p:nvPr>
        </p:nvSpPr>
        <p:spPr>
          <a:xfrm>
            <a:off x="8656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3" name="Google Shape;103;p64"/>
          <p:cNvSpPr txBox="1">
            <a:spLocks noGrp="1"/>
          </p:cNvSpPr>
          <p:nvPr>
            <p:ph type="body" idx="3"/>
          </p:nvPr>
        </p:nvSpPr>
        <p:spPr>
          <a:xfrm>
            <a:off x="162360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4" name="Google Shape;104;p64"/>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Three columns with a bulleted list">
  <p:cSld name="CUSTOM_14_1">
    <p:spTree>
      <p:nvGrpSpPr>
        <p:cNvPr id="1" name="Shape 105"/>
        <p:cNvGrpSpPr/>
        <p:nvPr/>
      </p:nvGrpSpPr>
      <p:grpSpPr>
        <a:xfrm>
          <a:off x="0" y="0"/>
          <a:ext cx="0" cy="0"/>
          <a:chOff x="0" y="0"/>
          <a:chExt cx="0" cy="0"/>
        </a:xfrm>
      </p:grpSpPr>
      <p:sp>
        <p:nvSpPr>
          <p:cNvPr id="106" name="Google Shape;106;p65"/>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7" name="Google Shape;107;p65"/>
          <p:cNvSpPr txBox="1">
            <a:spLocks noGrp="1"/>
          </p:cNvSpPr>
          <p:nvPr>
            <p:ph type="body" idx="1"/>
          </p:nvPr>
        </p:nvSpPr>
        <p:spPr>
          <a:xfrm>
            <a:off x="1097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8" name="Google Shape;108;p65"/>
          <p:cNvSpPr txBox="1">
            <a:spLocks noGrp="1"/>
          </p:cNvSpPr>
          <p:nvPr>
            <p:ph type="body" idx="2"/>
          </p:nvPr>
        </p:nvSpPr>
        <p:spPr>
          <a:xfrm>
            <a:off x="8656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9" name="Google Shape;109;p65"/>
          <p:cNvSpPr txBox="1">
            <a:spLocks noGrp="1"/>
          </p:cNvSpPr>
          <p:nvPr>
            <p:ph type="body" idx="3"/>
          </p:nvPr>
        </p:nvSpPr>
        <p:spPr>
          <a:xfrm>
            <a:off x="162360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0" name="Google Shape;110;p65"/>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Three columns with headers">
  <p:cSld name="CUSTOM_15">
    <p:spTree>
      <p:nvGrpSpPr>
        <p:cNvPr id="1" name="Shape 111"/>
        <p:cNvGrpSpPr/>
        <p:nvPr/>
      </p:nvGrpSpPr>
      <p:grpSpPr>
        <a:xfrm>
          <a:off x="0" y="0"/>
          <a:ext cx="0" cy="0"/>
          <a:chOff x="0" y="0"/>
          <a:chExt cx="0" cy="0"/>
        </a:xfrm>
      </p:grpSpPr>
      <p:sp>
        <p:nvSpPr>
          <p:cNvPr id="112" name="Google Shape;112;p66"/>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13" name="Google Shape;113;p66"/>
          <p:cNvSpPr txBox="1">
            <a:spLocks noGrp="1"/>
          </p:cNvSpPr>
          <p:nvPr>
            <p:ph type="body" idx="1"/>
          </p:nvPr>
        </p:nvSpPr>
        <p:spPr>
          <a:xfrm>
            <a:off x="10972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4" name="Google Shape;114;p66"/>
          <p:cNvSpPr txBox="1">
            <a:spLocks noGrp="1"/>
          </p:cNvSpPr>
          <p:nvPr>
            <p:ph type="body" idx="2"/>
          </p:nvPr>
        </p:nvSpPr>
        <p:spPr>
          <a:xfrm>
            <a:off x="10972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5" name="Google Shape;115;p66"/>
          <p:cNvSpPr txBox="1">
            <a:spLocks noGrp="1"/>
          </p:cNvSpPr>
          <p:nvPr>
            <p:ph type="body" idx="3"/>
          </p:nvPr>
        </p:nvSpPr>
        <p:spPr>
          <a:xfrm>
            <a:off x="8683195"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6" name="Google Shape;116;p66"/>
          <p:cNvSpPr txBox="1">
            <a:spLocks noGrp="1"/>
          </p:cNvSpPr>
          <p:nvPr>
            <p:ph type="body" idx="4"/>
          </p:nvPr>
        </p:nvSpPr>
        <p:spPr>
          <a:xfrm>
            <a:off x="8683181"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7" name="Google Shape;117;p66"/>
          <p:cNvSpPr txBox="1">
            <a:spLocks noGrp="1"/>
          </p:cNvSpPr>
          <p:nvPr>
            <p:ph type="body" idx="5"/>
          </p:nvPr>
        </p:nvSpPr>
        <p:spPr>
          <a:xfrm>
            <a:off x="162360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8" name="Google Shape;118;p66"/>
          <p:cNvSpPr txBox="1">
            <a:spLocks noGrp="1"/>
          </p:cNvSpPr>
          <p:nvPr>
            <p:ph type="body" idx="6"/>
          </p:nvPr>
        </p:nvSpPr>
        <p:spPr>
          <a:xfrm>
            <a:off x="162360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9" name="Google Shape;119;p66"/>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Three columns with icons">
  <p:cSld name="CUSTOM_16">
    <p:spTree>
      <p:nvGrpSpPr>
        <p:cNvPr id="1" name="Shape 120"/>
        <p:cNvGrpSpPr/>
        <p:nvPr/>
      </p:nvGrpSpPr>
      <p:grpSpPr>
        <a:xfrm>
          <a:off x="0" y="0"/>
          <a:ext cx="0" cy="0"/>
          <a:chOff x="0" y="0"/>
          <a:chExt cx="0" cy="0"/>
        </a:xfrm>
      </p:grpSpPr>
      <p:sp>
        <p:nvSpPr>
          <p:cNvPr id="121" name="Google Shape;121;p6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22" name="Google Shape;122;p67"/>
          <p:cNvSpPr txBox="1">
            <a:spLocks noGrp="1"/>
          </p:cNvSpPr>
          <p:nvPr>
            <p:ph type="body" idx="1"/>
          </p:nvPr>
        </p:nvSpPr>
        <p:spPr>
          <a:xfrm>
            <a:off x="1076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3" name="Google Shape;123;p67"/>
          <p:cNvSpPr>
            <a:spLocks noGrp="1"/>
          </p:cNvSpPr>
          <p:nvPr>
            <p:ph type="pic" idx="2"/>
          </p:nvPr>
        </p:nvSpPr>
        <p:spPr>
          <a:xfrm>
            <a:off x="1076567" y="5300667"/>
            <a:ext cx="2233500" cy="2233500"/>
          </a:xfrm>
          <a:prstGeom prst="rect">
            <a:avLst/>
          </a:prstGeom>
          <a:noFill/>
          <a:ln>
            <a:noFill/>
          </a:ln>
        </p:spPr>
      </p:sp>
      <p:sp>
        <p:nvSpPr>
          <p:cNvPr id="124" name="Google Shape;124;p67"/>
          <p:cNvSpPr txBox="1">
            <a:spLocks noGrp="1"/>
          </p:cNvSpPr>
          <p:nvPr>
            <p:ph type="body" idx="3"/>
          </p:nvPr>
        </p:nvSpPr>
        <p:spPr>
          <a:xfrm>
            <a:off x="8635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5" name="Google Shape;125;p67"/>
          <p:cNvSpPr>
            <a:spLocks noGrp="1"/>
          </p:cNvSpPr>
          <p:nvPr>
            <p:ph type="pic" idx="4"/>
          </p:nvPr>
        </p:nvSpPr>
        <p:spPr>
          <a:xfrm>
            <a:off x="8635567" y="5300667"/>
            <a:ext cx="2233500" cy="2233500"/>
          </a:xfrm>
          <a:prstGeom prst="rect">
            <a:avLst/>
          </a:prstGeom>
          <a:noFill/>
          <a:ln>
            <a:noFill/>
          </a:ln>
        </p:spPr>
      </p:sp>
      <p:sp>
        <p:nvSpPr>
          <p:cNvPr id="126" name="Google Shape;126;p67"/>
          <p:cNvSpPr txBox="1">
            <a:spLocks noGrp="1"/>
          </p:cNvSpPr>
          <p:nvPr>
            <p:ph type="body" idx="5"/>
          </p:nvPr>
        </p:nvSpPr>
        <p:spPr>
          <a:xfrm>
            <a:off x="162153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7" name="Google Shape;127;p67"/>
          <p:cNvSpPr>
            <a:spLocks noGrp="1"/>
          </p:cNvSpPr>
          <p:nvPr>
            <p:ph type="pic" idx="6"/>
          </p:nvPr>
        </p:nvSpPr>
        <p:spPr>
          <a:xfrm>
            <a:off x="16215367" y="5300667"/>
            <a:ext cx="2233500" cy="2233500"/>
          </a:xfrm>
          <a:prstGeom prst="rect">
            <a:avLst/>
          </a:prstGeom>
          <a:noFill/>
          <a:ln>
            <a:noFill/>
          </a:ln>
        </p:spPr>
      </p:sp>
      <p:sp>
        <p:nvSpPr>
          <p:cNvPr id="128" name="Google Shape;128;p67"/>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Three columns with icons and headers">
  <p:cSld name="CUSTOM_17">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31" name="Google Shape;131;p68"/>
          <p:cNvSpPr>
            <a:spLocks noGrp="1"/>
          </p:cNvSpPr>
          <p:nvPr>
            <p:ph type="pic" idx="2"/>
          </p:nvPr>
        </p:nvSpPr>
        <p:spPr>
          <a:xfrm>
            <a:off x="1076567" y="5300667"/>
            <a:ext cx="2233500" cy="2233500"/>
          </a:xfrm>
          <a:prstGeom prst="rect">
            <a:avLst/>
          </a:prstGeom>
          <a:noFill/>
          <a:ln>
            <a:noFill/>
          </a:ln>
        </p:spPr>
      </p:sp>
      <p:sp>
        <p:nvSpPr>
          <p:cNvPr id="132" name="Google Shape;132;p68"/>
          <p:cNvSpPr txBox="1">
            <a:spLocks noGrp="1"/>
          </p:cNvSpPr>
          <p:nvPr>
            <p:ph type="body" idx="1"/>
          </p:nvPr>
        </p:nvSpPr>
        <p:spPr>
          <a:xfrm>
            <a:off x="10765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3" name="Google Shape;133;p68"/>
          <p:cNvSpPr txBox="1">
            <a:spLocks noGrp="1"/>
          </p:cNvSpPr>
          <p:nvPr>
            <p:ph type="body" idx="3"/>
          </p:nvPr>
        </p:nvSpPr>
        <p:spPr>
          <a:xfrm>
            <a:off x="10765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4" name="Google Shape;134;p68"/>
          <p:cNvSpPr>
            <a:spLocks noGrp="1"/>
          </p:cNvSpPr>
          <p:nvPr>
            <p:ph type="pic" idx="4"/>
          </p:nvPr>
        </p:nvSpPr>
        <p:spPr>
          <a:xfrm>
            <a:off x="8662481" y="5300667"/>
            <a:ext cx="2233500" cy="2233500"/>
          </a:xfrm>
          <a:prstGeom prst="rect">
            <a:avLst/>
          </a:prstGeom>
          <a:noFill/>
          <a:ln>
            <a:noFill/>
          </a:ln>
        </p:spPr>
      </p:sp>
      <p:sp>
        <p:nvSpPr>
          <p:cNvPr id="135" name="Google Shape;135;p68"/>
          <p:cNvSpPr txBox="1">
            <a:spLocks noGrp="1"/>
          </p:cNvSpPr>
          <p:nvPr>
            <p:ph type="body" idx="5"/>
          </p:nvPr>
        </p:nvSpPr>
        <p:spPr>
          <a:xfrm>
            <a:off x="8662481"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6" name="Google Shape;136;p68"/>
          <p:cNvSpPr txBox="1">
            <a:spLocks noGrp="1"/>
          </p:cNvSpPr>
          <p:nvPr>
            <p:ph type="body" idx="6"/>
          </p:nvPr>
        </p:nvSpPr>
        <p:spPr>
          <a:xfrm>
            <a:off x="8662481"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7" name="Google Shape;137;p68"/>
          <p:cNvSpPr>
            <a:spLocks noGrp="1"/>
          </p:cNvSpPr>
          <p:nvPr>
            <p:ph type="pic" idx="7"/>
          </p:nvPr>
        </p:nvSpPr>
        <p:spPr>
          <a:xfrm>
            <a:off x="16221467" y="5300667"/>
            <a:ext cx="2233500" cy="2233500"/>
          </a:xfrm>
          <a:prstGeom prst="rect">
            <a:avLst/>
          </a:prstGeom>
          <a:noFill/>
          <a:ln>
            <a:noFill/>
          </a:ln>
        </p:spPr>
      </p:sp>
      <p:sp>
        <p:nvSpPr>
          <p:cNvPr id="138" name="Google Shape;138;p68"/>
          <p:cNvSpPr txBox="1">
            <a:spLocks noGrp="1"/>
          </p:cNvSpPr>
          <p:nvPr>
            <p:ph type="body" idx="8"/>
          </p:nvPr>
        </p:nvSpPr>
        <p:spPr>
          <a:xfrm>
            <a:off x="162214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9" name="Google Shape;139;p68"/>
          <p:cNvSpPr txBox="1">
            <a:spLocks noGrp="1"/>
          </p:cNvSpPr>
          <p:nvPr>
            <p:ph type="body" idx="9"/>
          </p:nvPr>
        </p:nvSpPr>
        <p:spPr>
          <a:xfrm>
            <a:off x="162214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40" name="Google Shape;140;p68"/>
          <p:cNvSpPr txBox="1">
            <a:spLocks noGrp="1"/>
          </p:cNvSpPr>
          <p:nvPr>
            <p:ph type="subTitle" idx="1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Big number">
  <p:cSld name="CUSTOM_18">
    <p:spTree>
      <p:nvGrpSpPr>
        <p:cNvPr id="1" name="Shape 141"/>
        <p:cNvGrpSpPr/>
        <p:nvPr/>
      </p:nvGrpSpPr>
      <p:grpSpPr>
        <a:xfrm>
          <a:off x="0" y="0"/>
          <a:ext cx="0" cy="0"/>
          <a:chOff x="0" y="0"/>
          <a:chExt cx="0" cy="0"/>
        </a:xfrm>
      </p:grpSpPr>
      <p:sp>
        <p:nvSpPr>
          <p:cNvPr id="142" name="Google Shape;142;p69"/>
          <p:cNvSpPr txBox="1">
            <a:spLocks noGrp="1"/>
          </p:cNvSpPr>
          <p:nvPr>
            <p:ph type="body" idx="1"/>
          </p:nvPr>
        </p:nvSpPr>
        <p:spPr>
          <a:xfrm>
            <a:off x="1097267" y="3096767"/>
            <a:ext cx="221898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3" name="Google Shape;143;p69"/>
          <p:cNvSpPr txBox="1">
            <a:spLocks noGrp="1"/>
          </p:cNvSpPr>
          <p:nvPr>
            <p:ph type="body" idx="2"/>
          </p:nvPr>
        </p:nvSpPr>
        <p:spPr>
          <a:xfrm>
            <a:off x="4925191" y="8168767"/>
            <a:ext cx="145827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Two big numbers">
  <p:cSld name="CUSTOM_19">
    <p:spTree>
      <p:nvGrpSpPr>
        <p:cNvPr id="1" name="Shape 144"/>
        <p:cNvGrpSpPr/>
        <p:nvPr/>
      </p:nvGrpSpPr>
      <p:grpSpPr>
        <a:xfrm>
          <a:off x="0" y="0"/>
          <a:ext cx="0" cy="0"/>
          <a:chOff x="0" y="0"/>
          <a:chExt cx="0" cy="0"/>
        </a:xfrm>
      </p:grpSpPr>
      <p:sp>
        <p:nvSpPr>
          <p:cNvPr id="145" name="Google Shape;145;p70"/>
          <p:cNvSpPr txBox="1">
            <a:spLocks noGrp="1"/>
          </p:cNvSpPr>
          <p:nvPr>
            <p:ph type="body" idx="1"/>
          </p:nvPr>
        </p:nvSpPr>
        <p:spPr>
          <a:xfrm>
            <a:off x="1097267"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6" name="Google Shape;146;p70"/>
          <p:cNvSpPr txBox="1">
            <a:spLocks noGrp="1"/>
          </p:cNvSpPr>
          <p:nvPr>
            <p:ph type="body" idx="2"/>
          </p:nvPr>
        </p:nvSpPr>
        <p:spPr>
          <a:xfrm>
            <a:off x="2969165"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47" name="Google Shape;147;p70"/>
          <p:cNvSpPr txBox="1">
            <a:spLocks noGrp="1"/>
          </p:cNvSpPr>
          <p:nvPr>
            <p:ph type="body" idx="3"/>
          </p:nvPr>
        </p:nvSpPr>
        <p:spPr>
          <a:xfrm>
            <a:off x="12435833"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8" name="Google Shape;148;p70"/>
          <p:cNvSpPr txBox="1">
            <a:spLocks noGrp="1"/>
          </p:cNvSpPr>
          <p:nvPr>
            <p:ph type="body" idx="4"/>
          </p:nvPr>
        </p:nvSpPr>
        <p:spPr>
          <a:xfrm>
            <a:off x="14307731"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Three big numbers">
  <p:cSld name="CUSTOM_20">
    <p:spTree>
      <p:nvGrpSpPr>
        <p:cNvPr id="1" name="Shape 149"/>
        <p:cNvGrpSpPr/>
        <p:nvPr/>
      </p:nvGrpSpPr>
      <p:grpSpPr>
        <a:xfrm>
          <a:off x="0" y="0"/>
          <a:ext cx="0" cy="0"/>
          <a:chOff x="0" y="0"/>
          <a:chExt cx="0" cy="0"/>
        </a:xfrm>
      </p:grpSpPr>
      <p:sp>
        <p:nvSpPr>
          <p:cNvPr id="150" name="Google Shape;150;p71"/>
          <p:cNvSpPr txBox="1">
            <a:spLocks noGrp="1"/>
          </p:cNvSpPr>
          <p:nvPr>
            <p:ph type="body" idx="1"/>
          </p:nvPr>
        </p:nvSpPr>
        <p:spPr>
          <a:xfrm>
            <a:off x="8656333"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1" name="Google Shape;151;p71"/>
          <p:cNvSpPr txBox="1">
            <a:spLocks noGrp="1"/>
          </p:cNvSpPr>
          <p:nvPr>
            <p:ph type="body" idx="2"/>
          </p:nvPr>
        </p:nvSpPr>
        <p:spPr>
          <a:xfrm>
            <a:off x="9876192"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2" name="Google Shape;152;p71"/>
          <p:cNvSpPr txBox="1">
            <a:spLocks noGrp="1"/>
          </p:cNvSpPr>
          <p:nvPr>
            <p:ph type="body" idx="3"/>
          </p:nvPr>
        </p:nvSpPr>
        <p:spPr>
          <a:xfrm>
            <a:off x="1097267"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3" name="Google Shape;153;p71"/>
          <p:cNvSpPr txBox="1">
            <a:spLocks noGrp="1"/>
          </p:cNvSpPr>
          <p:nvPr>
            <p:ph type="body" idx="4"/>
          </p:nvPr>
        </p:nvSpPr>
        <p:spPr>
          <a:xfrm>
            <a:off x="2317125"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4" name="Google Shape;154;p71"/>
          <p:cNvSpPr txBox="1">
            <a:spLocks noGrp="1"/>
          </p:cNvSpPr>
          <p:nvPr>
            <p:ph type="body" idx="5"/>
          </p:nvPr>
        </p:nvSpPr>
        <p:spPr>
          <a:xfrm>
            <a:off x="16215400"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5" name="Google Shape;155;p71"/>
          <p:cNvSpPr txBox="1">
            <a:spLocks noGrp="1"/>
          </p:cNvSpPr>
          <p:nvPr>
            <p:ph type="body" idx="6"/>
          </p:nvPr>
        </p:nvSpPr>
        <p:spPr>
          <a:xfrm>
            <a:off x="17435259"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Screenshot slide">
  <p:cSld name="CUSTOM_21">
    <p:spTree>
      <p:nvGrpSpPr>
        <p:cNvPr id="1" name="Shape 156"/>
        <p:cNvGrpSpPr/>
        <p:nvPr/>
      </p:nvGrpSpPr>
      <p:grpSpPr>
        <a:xfrm>
          <a:off x="0" y="0"/>
          <a:ext cx="0" cy="0"/>
          <a:chOff x="0" y="0"/>
          <a:chExt cx="0" cy="0"/>
        </a:xfrm>
      </p:grpSpPr>
      <p:sp>
        <p:nvSpPr>
          <p:cNvPr id="157" name="Google Shape;157;p72"/>
          <p:cNvSpPr>
            <a:spLocks noGrp="1"/>
          </p:cNvSpPr>
          <p:nvPr>
            <p:ph type="pic" idx="2"/>
          </p:nvPr>
        </p:nvSpPr>
        <p:spPr>
          <a:xfrm>
            <a:off x="0" y="0"/>
            <a:ext cx="24384000" cy="13716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 Text and header">
  <p:cSld name="CUSTOM_7">
    <p:spTree>
      <p:nvGrpSpPr>
        <p:cNvPr id="1" name="Shape 19"/>
        <p:cNvGrpSpPr/>
        <p:nvPr/>
      </p:nvGrpSpPr>
      <p:grpSpPr>
        <a:xfrm>
          <a:off x="0" y="0"/>
          <a:ext cx="0" cy="0"/>
          <a:chOff x="0" y="0"/>
          <a:chExt cx="0" cy="0"/>
        </a:xfrm>
      </p:grpSpPr>
      <p:sp>
        <p:nvSpPr>
          <p:cNvPr id="20" name="Google Shape;20;p36"/>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21" name="Google Shape;21;p36"/>
          <p:cNvSpPr txBox="1">
            <a:spLocks noGrp="1"/>
          </p:cNvSpPr>
          <p:nvPr>
            <p:ph type="body" idx="1"/>
          </p:nvPr>
        </p:nvSpPr>
        <p:spPr>
          <a:xfrm>
            <a:off x="1097267" y="4998720"/>
            <a:ext cx="22210200" cy="638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22" name="Google Shape;22;p36"/>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wo desktop screenshots ">
  <p:cSld name="CUSTOM_22">
    <p:spTree>
      <p:nvGrpSpPr>
        <p:cNvPr id="1" name="Shape 158"/>
        <p:cNvGrpSpPr/>
        <p:nvPr/>
      </p:nvGrpSpPr>
      <p:grpSpPr>
        <a:xfrm>
          <a:off x="0" y="0"/>
          <a:ext cx="0" cy="0"/>
          <a:chOff x="0" y="0"/>
          <a:chExt cx="0" cy="0"/>
        </a:xfrm>
      </p:grpSpPr>
      <p:sp>
        <p:nvSpPr>
          <p:cNvPr id="159" name="Google Shape;159;p73"/>
          <p:cNvSpPr>
            <a:spLocks noGrp="1"/>
          </p:cNvSpPr>
          <p:nvPr>
            <p:ph type="pic" idx="2"/>
          </p:nvPr>
        </p:nvSpPr>
        <p:spPr>
          <a:xfrm>
            <a:off x="1097267" y="1828800"/>
            <a:ext cx="12397500" cy="6974100"/>
          </a:xfrm>
          <a:prstGeom prst="rect">
            <a:avLst/>
          </a:prstGeom>
          <a:noFill/>
          <a:ln>
            <a:noFill/>
          </a:ln>
        </p:spPr>
      </p:sp>
      <p:sp>
        <p:nvSpPr>
          <p:cNvPr id="160" name="Google Shape;160;p73"/>
          <p:cNvSpPr>
            <a:spLocks noGrp="1"/>
          </p:cNvSpPr>
          <p:nvPr>
            <p:ph type="pic" idx="3"/>
          </p:nvPr>
        </p:nvSpPr>
        <p:spPr>
          <a:xfrm>
            <a:off x="10889133" y="4364733"/>
            <a:ext cx="12397500" cy="69741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wo mobile screenshots ">
  <p:cSld name="CUSTOM_23">
    <p:spTree>
      <p:nvGrpSpPr>
        <p:cNvPr id="1" name="Shape 161"/>
        <p:cNvGrpSpPr/>
        <p:nvPr/>
      </p:nvGrpSpPr>
      <p:grpSpPr>
        <a:xfrm>
          <a:off x="0" y="0"/>
          <a:ext cx="0" cy="0"/>
          <a:chOff x="0" y="0"/>
          <a:chExt cx="0" cy="0"/>
        </a:xfrm>
      </p:grpSpPr>
      <p:sp>
        <p:nvSpPr>
          <p:cNvPr id="162" name="Google Shape;162;p74"/>
          <p:cNvSpPr>
            <a:spLocks noGrp="1"/>
          </p:cNvSpPr>
          <p:nvPr>
            <p:ph type="pic" idx="2"/>
          </p:nvPr>
        </p:nvSpPr>
        <p:spPr>
          <a:xfrm>
            <a:off x="3170733" y="573024"/>
            <a:ext cx="7071300" cy="12570000"/>
          </a:xfrm>
          <a:prstGeom prst="rect">
            <a:avLst/>
          </a:prstGeom>
          <a:noFill/>
          <a:ln>
            <a:noFill/>
          </a:ln>
        </p:spPr>
      </p:sp>
      <p:sp>
        <p:nvSpPr>
          <p:cNvPr id="163" name="Google Shape;163;p74"/>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Picture and text">
  <p:cSld name="CUSTOM_25">
    <p:spTree>
      <p:nvGrpSpPr>
        <p:cNvPr id="1" name="Shape 164"/>
        <p:cNvGrpSpPr/>
        <p:nvPr/>
      </p:nvGrpSpPr>
      <p:grpSpPr>
        <a:xfrm>
          <a:off x="0" y="0"/>
          <a:ext cx="0" cy="0"/>
          <a:chOff x="0" y="0"/>
          <a:chExt cx="0" cy="0"/>
        </a:xfrm>
      </p:grpSpPr>
      <p:sp>
        <p:nvSpPr>
          <p:cNvPr id="165" name="Google Shape;165;p75"/>
          <p:cNvSpPr>
            <a:spLocks noGrp="1"/>
          </p:cNvSpPr>
          <p:nvPr>
            <p:ph type="pic" idx="2"/>
          </p:nvPr>
        </p:nvSpPr>
        <p:spPr>
          <a:xfrm>
            <a:off x="1097267" y="1828800"/>
            <a:ext cx="10850700" cy="9510000"/>
          </a:xfrm>
          <a:prstGeom prst="rect">
            <a:avLst/>
          </a:prstGeom>
          <a:noFill/>
          <a:ln>
            <a:noFill/>
          </a:ln>
        </p:spPr>
      </p:sp>
      <p:sp>
        <p:nvSpPr>
          <p:cNvPr id="166" name="Google Shape;166;p75"/>
          <p:cNvSpPr txBox="1">
            <a:spLocks noGrp="1"/>
          </p:cNvSpPr>
          <p:nvPr>
            <p:ph type="body" idx="1"/>
          </p:nvPr>
        </p:nvSpPr>
        <p:spPr>
          <a:xfrm>
            <a:off x="12435833" y="1828567"/>
            <a:ext cx="10903200" cy="9510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Two pictures with header">
  <p:cSld name="CUSTOM_26">
    <p:spTree>
      <p:nvGrpSpPr>
        <p:cNvPr id="1" name="Shape 167"/>
        <p:cNvGrpSpPr/>
        <p:nvPr/>
      </p:nvGrpSpPr>
      <p:grpSpPr>
        <a:xfrm>
          <a:off x="0" y="0"/>
          <a:ext cx="0" cy="0"/>
          <a:chOff x="0" y="0"/>
          <a:chExt cx="0" cy="0"/>
        </a:xfrm>
      </p:grpSpPr>
      <p:sp>
        <p:nvSpPr>
          <p:cNvPr id="168" name="Google Shape;168;p76"/>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69" name="Google Shape;169;p76"/>
          <p:cNvSpPr>
            <a:spLocks noGrp="1"/>
          </p:cNvSpPr>
          <p:nvPr>
            <p:ph type="pic" idx="2"/>
          </p:nvPr>
        </p:nvSpPr>
        <p:spPr>
          <a:xfrm>
            <a:off x="1097267" y="3730767"/>
            <a:ext cx="10850700" cy="6339900"/>
          </a:xfrm>
          <a:prstGeom prst="rect">
            <a:avLst/>
          </a:prstGeom>
          <a:noFill/>
          <a:ln>
            <a:noFill/>
          </a:ln>
        </p:spPr>
      </p:sp>
      <p:sp>
        <p:nvSpPr>
          <p:cNvPr id="170" name="Google Shape;170;p76"/>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1" name="Google Shape;171;p76"/>
          <p:cNvSpPr>
            <a:spLocks noGrp="1"/>
          </p:cNvSpPr>
          <p:nvPr>
            <p:ph type="pic" idx="3"/>
          </p:nvPr>
        </p:nvSpPr>
        <p:spPr>
          <a:xfrm>
            <a:off x="12462033" y="3730767"/>
            <a:ext cx="10850700" cy="6339900"/>
          </a:xfrm>
          <a:prstGeom prst="rect">
            <a:avLst/>
          </a:prstGeom>
          <a:noFill/>
          <a:ln>
            <a:noFill/>
          </a:ln>
        </p:spPr>
      </p:sp>
      <p:sp>
        <p:nvSpPr>
          <p:cNvPr id="172" name="Google Shape;172;p76"/>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Two pictures">
  <p:cSld name="CUSTOM_27">
    <p:spTree>
      <p:nvGrpSpPr>
        <p:cNvPr id="1" name="Shape 173"/>
        <p:cNvGrpSpPr/>
        <p:nvPr/>
      </p:nvGrpSpPr>
      <p:grpSpPr>
        <a:xfrm>
          <a:off x="0" y="0"/>
          <a:ext cx="0" cy="0"/>
          <a:chOff x="0" y="0"/>
          <a:chExt cx="0" cy="0"/>
        </a:xfrm>
      </p:grpSpPr>
      <p:sp>
        <p:nvSpPr>
          <p:cNvPr id="174" name="Google Shape;174;p77"/>
          <p:cNvSpPr>
            <a:spLocks noGrp="1"/>
          </p:cNvSpPr>
          <p:nvPr>
            <p:ph type="pic" idx="2"/>
          </p:nvPr>
        </p:nvSpPr>
        <p:spPr>
          <a:xfrm>
            <a:off x="1097267" y="2462800"/>
            <a:ext cx="10850700" cy="7608000"/>
          </a:xfrm>
          <a:prstGeom prst="rect">
            <a:avLst/>
          </a:prstGeom>
          <a:noFill/>
          <a:ln>
            <a:noFill/>
          </a:ln>
        </p:spPr>
      </p:sp>
      <p:sp>
        <p:nvSpPr>
          <p:cNvPr id="175" name="Google Shape;175;p77"/>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6" name="Google Shape;176;p77"/>
          <p:cNvSpPr>
            <a:spLocks noGrp="1"/>
          </p:cNvSpPr>
          <p:nvPr>
            <p:ph type="pic" idx="3"/>
          </p:nvPr>
        </p:nvSpPr>
        <p:spPr>
          <a:xfrm>
            <a:off x="12462033" y="2462800"/>
            <a:ext cx="10850700" cy="7608000"/>
          </a:xfrm>
          <a:prstGeom prst="rect">
            <a:avLst/>
          </a:prstGeom>
          <a:noFill/>
          <a:ln>
            <a:noFill/>
          </a:ln>
        </p:spPr>
      </p:sp>
      <p:sp>
        <p:nvSpPr>
          <p:cNvPr id="177" name="Google Shape;177;p77"/>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Three pictures with headers">
  <p:cSld name="CUSTOM_28">
    <p:spTree>
      <p:nvGrpSpPr>
        <p:cNvPr id="1" name="Shape 178"/>
        <p:cNvGrpSpPr/>
        <p:nvPr/>
      </p:nvGrpSpPr>
      <p:grpSpPr>
        <a:xfrm>
          <a:off x="0" y="0"/>
          <a:ext cx="0" cy="0"/>
          <a:chOff x="0" y="0"/>
          <a:chExt cx="0" cy="0"/>
        </a:xfrm>
      </p:grpSpPr>
      <p:sp>
        <p:nvSpPr>
          <p:cNvPr id="179" name="Google Shape;179;p78"/>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80" name="Google Shape;180;p78"/>
          <p:cNvSpPr>
            <a:spLocks noGrp="1"/>
          </p:cNvSpPr>
          <p:nvPr>
            <p:ph type="pic" idx="2"/>
          </p:nvPr>
        </p:nvSpPr>
        <p:spPr>
          <a:xfrm>
            <a:off x="1097267" y="3730767"/>
            <a:ext cx="7071300" cy="6339900"/>
          </a:xfrm>
          <a:prstGeom prst="rect">
            <a:avLst/>
          </a:prstGeom>
          <a:noFill/>
          <a:ln>
            <a:noFill/>
          </a:ln>
        </p:spPr>
      </p:sp>
      <p:sp>
        <p:nvSpPr>
          <p:cNvPr id="181" name="Google Shape;181;p78"/>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2" name="Google Shape;182;p78"/>
          <p:cNvSpPr>
            <a:spLocks noGrp="1"/>
          </p:cNvSpPr>
          <p:nvPr>
            <p:ph type="pic" idx="3"/>
          </p:nvPr>
        </p:nvSpPr>
        <p:spPr>
          <a:xfrm>
            <a:off x="8656400" y="3730767"/>
            <a:ext cx="7071300" cy="6339900"/>
          </a:xfrm>
          <a:prstGeom prst="rect">
            <a:avLst/>
          </a:prstGeom>
          <a:noFill/>
          <a:ln>
            <a:noFill/>
          </a:ln>
        </p:spPr>
      </p:sp>
      <p:sp>
        <p:nvSpPr>
          <p:cNvPr id="183" name="Google Shape;183;p78"/>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4" name="Google Shape;184;p78"/>
          <p:cNvSpPr>
            <a:spLocks noGrp="1"/>
          </p:cNvSpPr>
          <p:nvPr>
            <p:ph type="pic" idx="5"/>
          </p:nvPr>
        </p:nvSpPr>
        <p:spPr>
          <a:xfrm>
            <a:off x="16215533" y="3730767"/>
            <a:ext cx="7071300" cy="6339900"/>
          </a:xfrm>
          <a:prstGeom prst="rect">
            <a:avLst/>
          </a:prstGeom>
          <a:noFill/>
          <a:ln>
            <a:noFill/>
          </a:ln>
        </p:spPr>
      </p:sp>
      <p:sp>
        <p:nvSpPr>
          <p:cNvPr id="185" name="Google Shape;185;p78"/>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Three pictures">
  <p:cSld name="CUSTOM_29">
    <p:spTree>
      <p:nvGrpSpPr>
        <p:cNvPr id="1" name="Shape 186"/>
        <p:cNvGrpSpPr/>
        <p:nvPr/>
      </p:nvGrpSpPr>
      <p:grpSpPr>
        <a:xfrm>
          <a:off x="0" y="0"/>
          <a:ext cx="0" cy="0"/>
          <a:chOff x="0" y="0"/>
          <a:chExt cx="0" cy="0"/>
        </a:xfrm>
      </p:grpSpPr>
      <p:sp>
        <p:nvSpPr>
          <p:cNvPr id="187" name="Google Shape;187;p79"/>
          <p:cNvSpPr>
            <a:spLocks noGrp="1"/>
          </p:cNvSpPr>
          <p:nvPr>
            <p:ph type="pic" idx="2"/>
          </p:nvPr>
        </p:nvSpPr>
        <p:spPr>
          <a:xfrm>
            <a:off x="1097267" y="2462800"/>
            <a:ext cx="7071300" cy="7608000"/>
          </a:xfrm>
          <a:prstGeom prst="rect">
            <a:avLst/>
          </a:prstGeom>
          <a:noFill/>
          <a:ln>
            <a:noFill/>
          </a:ln>
        </p:spPr>
      </p:sp>
      <p:sp>
        <p:nvSpPr>
          <p:cNvPr id="188" name="Google Shape;188;p79"/>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9" name="Google Shape;189;p79"/>
          <p:cNvSpPr>
            <a:spLocks noGrp="1"/>
          </p:cNvSpPr>
          <p:nvPr>
            <p:ph type="pic" idx="3"/>
          </p:nvPr>
        </p:nvSpPr>
        <p:spPr>
          <a:xfrm>
            <a:off x="8656400" y="2462800"/>
            <a:ext cx="7071300" cy="7608000"/>
          </a:xfrm>
          <a:prstGeom prst="rect">
            <a:avLst/>
          </a:prstGeom>
          <a:noFill/>
          <a:ln>
            <a:noFill/>
          </a:ln>
        </p:spPr>
      </p:sp>
      <p:sp>
        <p:nvSpPr>
          <p:cNvPr id="190" name="Google Shape;190;p79"/>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91" name="Google Shape;191;p79"/>
          <p:cNvSpPr>
            <a:spLocks noGrp="1"/>
          </p:cNvSpPr>
          <p:nvPr>
            <p:ph type="pic" idx="5"/>
          </p:nvPr>
        </p:nvSpPr>
        <p:spPr>
          <a:xfrm>
            <a:off x="16215533" y="2462800"/>
            <a:ext cx="7071300" cy="7608000"/>
          </a:xfrm>
          <a:prstGeom prst="rect">
            <a:avLst/>
          </a:prstGeom>
          <a:noFill/>
          <a:ln>
            <a:noFill/>
          </a:ln>
        </p:spPr>
      </p:sp>
      <p:sp>
        <p:nvSpPr>
          <p:cNvPr id="192" name="Google Shape;192;p79"/>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Picture with header and caption">
  <p:cSld name="CUSTOM_30">
    <p:spTree>
      <p:nvGrpSpPr>
        <p:cNvPr id="1" name="Shape 193"/>
        <p:cNvGrpSpPr/>
        <p:nvPr/>
      </p:nvGrpSpPr>
      <p:grpSpPr>
        <a:xfrm>
          <a:off x="0" y="0"/>
          <a:ext cx="0" cy="0"/>
          <a:chOff x="0" y="0"/>
          <a:chExt cx="0" cy="0"/>
        </a:xfrm>
      </p:grpSpPr>
      <p:sp>
        <p:nvSpPr>
          <p:cNvPr id="194" name="Google Shape;194;p80"/>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95" name="Google Shape;195;p80"/>
          <p:cNvSpPr>
            <a:spLocks noGrp="1"/>
          </p:cNvSpPr>
          <p:nvPr>
            <p:ph type="pic" idx="2"/>
          </p:nvPr>
        </p:nvSpPr>
        <p:spPr>
          <a:xfrm>
            <a:off x="8656333" y="3730667"/>
            <a:ext cx="14630400" cy="7608000"/>
          </a:xfrm>
          <a:prstGeom prst="rect">
            <a:avLst/>
          </a:prstGeom>
          <a:noFill/>
          <a:ln>
            <a:noFill/>
          </a:ln>
        </p:spPr>
      </p:sp>
      <p:sp>
        <p:nvSpPr>
          <p:cNvPr id="196" name="Google Shape;196;p80"/>
          <p:cNvSpPr txBox="1">
            <a:spLocks noGrp="1"/>
          </p:cNvSpPr>
          <p:nvPr>
            <p:ph type="body" idx="1"/>
          </p:nvPr>
        </p:nvSpPr>
        <p:spPr>
          <a:xfrm>
            <a:off x="1097267" y="3730567"/>
            <a:ext cx="7071300" cy="7608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Closing slide">
  <p:cSld name="CUSTOM_31">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1097267" y="3730764"/>
            <a:ext cx="18403500" cy="5072100"/>
          </a:xfrm>
          <a:prstGeom prst="rect">
            <a:avLst/>
          </a:prstGeom>
          <a:noFill/>
          <a:ln>
            <a:noFill/>
          </a:ln>
        </p:spPr>
        <p:txBody>
          <a:bodyPr spcFirstLastPara="1" wrap="square" lIns="0" tIns="0" rIns="0" bIns="268150" anchor="b"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12800"/>
              <a:buNone/>
              <a:defRPr sz="12800"/>
            </a:lvl2pPr>
            <a:lvl3pPr lvl="2" algn="l">
              <a:lnSpc>
                <a:spcPct val="90000"/>
              </a:lnSpc>
              <a:spcBef>
                <a:spcPts val="0"/>
              </a:spcBef>
              <a:spcAft>
                <a:spcPts val="0"/>
              </a:spcAft>
              <a:buSzPts val="12800"/>
              <a:buNone/>
              <a:defRPr sz="12800"/>
            </a:lvl3pPr>
            <a:lvl4pPr lvl="3" algn="l">
              <a:lnSpc>
                <a:spcPct val="90000"/>
              </a:lnSpc>
              <a:spcBef>
                <a:spcPts val="0"/>
              </a:spcBef>
              <a:spcAft>
                <a:spcPts val="0"/>
              </a:spcAft>
              <a:buSzPts val="12800"/>
              <a:buNone/>
              <a:defRPr sz="12800"/>
            </a:lvl4pPr>
            <a:lvl5pPr lvl="4" algn="l">
              <a:lnSpc>
                <a:spcPct val="90000"/>
              </a:lnSpc>
              <a:spcBef>
                <a:spcPts val="0"/>
              </a:spcBef>
              <a:spcAft>
                <a:spcPts val="0"/>
              </a:spcAft>
              <a:buSzPts val="12800"/>
              <a:buNone/>
              <a:defRPr sz="12800"/>
            </a:lvl5pPr>
            <a:lvl6pPr lvl="5" algn="l">
              <a:lnSpc>
                <a:spcPct val="90000"/>
              </a:lnSpc>
              <a:spcBef>
                <a:spcPts val="0"/>
              </a:spcBef>
              <a:spcAft>
                <a:spcPts val="0"/>
              </a:spcAft>
              <a:buSzPts val="12800"/>
              <a:buNone/>
              <a:defRPr sz="12800"/>
            </a:lvl6pPr>
            <a:lvl7pPr lvl="6" algn="l">
              <a:lnSpc>
                <a:spcPct val="90000"/>
              </a:lnSpc>
              <a:spcBef>
                <a:spcPts val="0"/>
              </a:spcBef>
              <a:spcAft>
                <a:spcPts val="0"/>
              </a:spcAft>
              <a:buSzPts val="12800"/>
              <a:buNone/>
              <a:defRPr sz="12800"/>
            </a:lvl7pPr>
            <a:lvl8pPr lvl="7" algn="l">
              <a:lnSpc>
                <a:spcPct val="90000"/>
              </a:lnSpc>
              <a:spcBef>
                <a:spcPts val="0"/>
              </a:spcBef>
              <a:spcAft>
                <a:spcPts val="0"/>
              </a:spcAft>
              <a:buSzPts val="12800"/>
              <a:buNone/>
              <a:defRPr sz="12800"/>
            </a:lvl8pPr>
            <a:lvl9pPr lvl="8" algn="l">
              <a:lnSpc>
                <a:spcPct val="90000"/>
              </a:lnSpc>
              <a:spcBef>
                <a:spcPts val="0"/>
              </a:spcBef>
              <a:spcAft>
                <a:spcPts val="0"/>
              </a:spcAft>
              <a:buSzPts val="12800"/>
              <a:buNone/>
              <a:defRPr sz="12800"/>
            </a:lvl9pPr>
          </a:lstStyle>
          <a:p>
            <a:endParaRPr/>
          </a:p>
        </p:txBody>
      </p:sp>
      <p:sp>
        <p:nvSpPr>
          <p:cNvPr id="199" name="Google Shape;199;p8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Header and subheader">
  <p:cSld name="CUSTOM_32">
    <p:spTree>
      <p:nvGrpSpPr>
        <p:cNvPr id="1" name="Shape 200"/>
        <p:cNvGrpSpPr/>
        <p:nvPr/>
      </p:nvGrpSpPr>
      <p:grpSpPr>
        <a:xfrm>
          <a:off x="0" y="0"/>
          <a:ext cx="0" cy="0"/>
          <a:chOff x="0" y="0"/>
          <a:chExt cx="0" cy="0"/>
        </a:xfrm>
      </p:grpSpPr>
      <p:sp>
        <p:nvSpPr>
          <p:cNvPr id="201" name="Google Shape;201;p8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202" name="Google Shape;202;p82"/>
          <p:cNvSpPr txBox="1">
            <a:spLocks noGrp="1"/>
          </p:cNvSpPr>
          <p:nvPr>
            <p:ph type="subTitle" idx="1"/>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37"/>
          <p:cNvSpPr txBox="1">
            <a:spLocks noGrp="1"/>
          </p:cNvSpPr>
          <p:nvPr>
            <p:ph type="ctrTitle"/>
          </p:nvPr>
        </p:nvSpPr>
        <p:spPr>
          <a:xfrm>
            <a:off x="831221" y="1985533"/>
            <a:ext cx="22721600" cy="5473600"/>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SzPts val="5200"/>
              <a:buNone/>
              <a:defRPr sz="13867"/>
            </a:lvl1pPr>
            <a:lvl2pPr lvl="1" algn="ctr">
              <a:lnSpc>
                <a:spcPct val="90000"/>
              </a:lnSpc>
              <a:spcBef>
                <a:spcPts val="0"/>
              </a:spcBef>
              <a:spcAft>
                <a:spcPts val="0"/>
              </a:spcAft>
              <a:buSzPts val="5200"/>
              <a:buNone/>
              <a:defRPr sz="13867"/>
            </a:lvl2pPr>
            <a:lvl3pPr lvl="2" algn="ctr">
              <a:lnSpc>
                <a:spcPct val="90000"/>
              </a:lnSpc>
              <a:spcBef>
                <a:spcPts val="0"/>
              </a:spcBef>
              <a:spcAft>
                <a:spcPts val="0"/>
              </a:spcAft>
              <a:buSzPts val="5200"/>
              <a:buNone/>
              <a:defRPr sz="13867"/>
            </a:lvl3pPr>
            <a:lvl4pPr lvl="3" algn="ctr">
              <a:lnSpc>
                <a:spcPct val="90000"/>
              </a:lnSpc>
              <a:spcBef>
                <a:spcPts val="0"/>
              </a:spcBef>
              <a:spcAft>
                <a:spcPts val="0"/>
              </a:spcAft>
              <a:buSzPts val="5200"/>
              <a:buNone/>
              <a:defRPr sz="13867"/>
            </a:lvl4pPr>
            <a:lvl5pPr lvl="4" algn="ctr">
              <a:lnSpc>
                <a:spcPct val="90000"/>
              </a:lnSpc>
              <a:spcBef>
                <a:spcPts val="0"/>
              </a:spcBef>
              <a:spcAft>
                <a:spcPts val="0"/>
              </a:spcAft>
              <a:buSzPts val="5200"/>
              <a:buNone/>
              <a:defRPr sz="13867"/>
            </a:lvl5pPr>
            <a:lvl6pPr lvl="5" algn="ctr">
              <a:lnSpc>
                <a:spcPct val="90000"/>
              </a:lnSpc>
              <a:spcBef>
                <a:spcPts val="0"/>
              </a:spcBef>
              <a:spcAft>
                <a:spcPts val="0"/>
              </a:spcAft>
              <a:buSzPts val="5200"/>
              <a:buNone/>
              <a:defRPr sz="13867"/>
            </a:lvl6pPr>
            <a:lvl7pPr lvl="6" algn="ctr">
              <a:lnSpc>
                <a:spcPct val="90000"/>
              </a:lnSpc>
              <a:spcBef>
                <a:spcPts val="0"/>
              </a:spcBef>
              <a:spcAft>
                <a:spcPts val="0"/>
              </a:spcAft>
              <a:buSzPts val="5200"/>
              <a:buNone/>
              <a:defRPr sz="13867"/>
            </a:lvl7pPr>
            <a:lvl8pPr lvl="7" algn="ctr">
              <a:lnSpc>
                <a:spcPct val="90000"/>
              </a:lnSpc>
              <a:spcBef>
                <a:spcPts val="0"/>
              </a:spcBef>
              <a:spcAft>
                <a:spcPts val="0"/>
              </a:spcAft>
              <a:buSzPts val="5200"/>
              <a:buNone/>
              <a:defRPr sz="13867"/>
            </a:lvl8pPr>
            <a:lvl9pPr lvl="8" algn="ctr">
              <a:lnSpc>
                <a:spcPct val="90000"/>
              </a:lnSpc>
              <a:spcBef>
                <a:spcPts val="0"/>
              </a:spcBef>
              <a:spcAft>
                <a:spcPts val="0"/>
              </a:spcAft>
              <a:buSzPts val="5200"/>
              <a:buNone/>
              <a:defRPr sz="13867"/>
            </a:lvl9pPr>
          </a:lstStyle>
          <a:p>
            <a:endParaRPr/>
          </a:p>
        </p:txBody>
      </p:sp>
      <p:sp>
        <p:nvSpPr>
          <p:cNvPr id="25" name="Google Shape;25;p37"/>
          <p:cNvSpPr txBox="1">
            <a:spLocks noGrp="1"/>
          </p:cNvSpPr>
          <p:nvPr>
            <p:ph type="subTitle" idx="1"/>
          </p:nvPr>
        </p:nvSpPr>
        <p:spPr>
          <a:xfrm>
            <a:off x="831200" y="7557667"/>
            <a:ext cx="22721600" cy="2113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7467"/>
            </a:lvl1pPr>
            <a:lvl2pPr lvl="1" algn="ctr">
              <a:lnSpc>
                <a:spcPct val="100000"/>
              </a:lnSpc>
              <a:spcBef>
                <a:spcPts val="0"/>
              </a:spcBef>
              <a:spcAft>
                <a:spcPts val="0"/>
              </a:spcAft>
              <a:buSzPts val="2800"/>
              <a:buNone/>
              <a:defRPr sz="7467"/>
            </a:lvl2pPr>
            <a:lvl3pPr lvl="2" algn="ctr">
              <a:lnSpc>
                <a:spcPct val="100000"/>
              </a:lnSpc>
              <a:spcBef>
                <a:spcPts val="0"/>
              </a:spcBef>
              <a:spcAft>
                <a:spcPts val="0"/>
              </a:spcAft>
              <a:buSzPts val="2800"/>
              <a:buNone/>
              <a:defRPr sz="7467"/>
            </a:lvl3pPr>
            <a:lvl4pPr lvl="3" algn="ctr">
              <a:lnSpc>
                <a:spcPct val="100000"/>
              </a:lnSpc>
              <a:spcBef>
                <a:spcPts val="0"/>
              </a:spcBef>
              <a:spcAft>
                <a:spcPts val="0"/>
              </a:spcAft>
              <a:buSzPts val="2800"/>
              <a:buNone/>
              <a:defRPr sz="7467"/>
            </a:lvl4pPr>
            <a:lvl5pPr lvl="4" algn="ctr">
              <a:lnSpc>
                <a:spcPct val="100000"/>
              </a:lnSpc>
              <a:spcBef>
                <a:spcPts val="0"/>
              </a:spcBef>
              <a:spcAft>
                <a:spcPts val="0"/>
              </a:spcAft>
              <a:buSzPts val="2800"/>
              <a:buNone/>
              <a:defRPr sz="7467"/>
            </a:lvl5pPr>
            <a:lvl6pPr lvl="5" algn="ctr">
              <a:lnSpc>
                <a:spcPct val="100000"/>
              </a:lnSpc>
              <a:spcBef>
                <a:spcPts val="0"/>
              </a:spcBef>
              <a:spcAft>
                <a:spcPts val="0"/>
              </a:spcAft>
              <a:buSzPts val="2800"/>
              <a:buNone/>
              <a:defRPr sz="7467"/>
            </a:lvl6pPr>
            <a:lvl7pPr lvl="6" algn="ctr">
              <a:lnSpc>
                <a:spcPct val="100000"/>
              </a:lnSpc>
              <a:spcBef>
                <a:spcPts val="0"/>
              </a:spcBef>
              <a:spcAft>
                <a:spcPts val="0"/>
              </a:spcAft>
              <a:buSzPts val="2800"/>
              <a:buNone/>
              <a:defRPr sz="7467"/>
            </a:lvl7pPr>
            <a:lvl8pPr lvl="7" algn="ctr">
              <a:lnSpc>
                <a:spcPct val="100000"/>
              </a:lnSpc>
              <a:spcBef>
                <a:spcPts val="0"/>
              </a:spcBef>
              <a:spcAft>
                <a:spcPts val="0"/>
              </a:spcAft>
              <a:buSzPts val="2800"/>
              <a:buNone/>
              <a:defRPr sz="7467"/>
            </a:lvl8pPr>
            <a:lvl9pPr lvl="8" algn="ctr">
              <a:lnSpc>
                <a:spcPct val="100000"/>
              </a:lnSpc>
              <a:spcBef>
                <a:spcPts val="0"/>
              </a:spcBef>
              <a:spcAft>
                <a:spcPts val="0"/>
              </a:spcAft>
              <a:buSzPts val="2800"/>
              <a:buNone/>
              <a:defRPr sz="7467"/>
            </a:lvl9pPr>
          </a:lstStyle>
          <a:p>
            <a:endParaRPr/>
          </a:p>
        </p:txBody>
      </p:sp>
      <p:sp>
        <p:nvSpPr>
          <p:cNvPr id="26" name="Google Shape;26;p37"/>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Header">
  <p:cSld name="CUSTOM_33">
    <p:spTree>
      <p:nvGrpSpPr>
        <p:cNvPr id="1" name="Shape 203"/>
        <p:cNvGrpSpPr/>
        <p:nvPr/>
      </p:nvGrpSpPr>
      <p:grpSpPr>
        <a:xfrm>
          <a:off x="0" y="0"/>
          <a:ext cx="0" cy="0"/>
          <a:chOff x="0" y="0"/>
          <a:chExt cx="0" cy="0"/>
        </a:xfrm>
      </p:grpSpPr>
      <p:sp>
        <p:nvSpPr>
          <p:cNvPr id="204" name="Google Shape;204;p83"/>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lank slide">
  <p:cSld name="CUSTOM_34">
    <p:spTree>
      <p:nvGrpSpPr>
        <p:cNvPr id="1" name="Shape 205"/>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8. Two mobile screenshots  1">
  <p:cSld name="CUSTOM_23_1">
    <p:spTree>
      <p:nvGrpSpPr>
        <p:cNvPr id="1" name="Shape 206"/>
        <p:cNvGrpSpPr/>
        <p:nvPr/>
      </p:nvGrpSpPr>
      <p:grpSpPr>
        <a:xfrm>
          <a:off x="0" y="0"/>
          <a:ext cx="0" cy="0"/>
          <a:chOff x="0" y="0"/>
          <a:chExt cx="0" cy="0"/>
        </a:xfrm>
      </p:grpSpPr>
      <p:sp>
        <p:nvSpPr>
          <p:cNvPr id="207" name="Google Shape;207;p85"/>
          <p:cNvSpPr>
            <a:spLocks noGrp="1"/>
          </p:cNvSpPr>
          <p:nvPr>
            <p:ph type="pic" idx="2"/>
          </p:nvPr>
        </p:nvSpPr>
        <p:spPr>
          <a:xfrm>
            <a:off x="3169920" y="573024"/>
            <a:ext cx="7071300" cy="12570000"/>
          </a:xfrm>
          <a:prstGeom prst="rect">
            <a:avLst/>
          </a:prstGeom>
          <a:noFill/>
          <a:ln>
            <a:noFill/>
          </a:ln>
        </p:spPr>
      </p:sp>
      <p:sp>
        <p:nvSpPr>
          <p:cNvPr id="208" name="Google Shape;208;p85"/>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9. Picture with header and text">
  <p:cSld name="29. Picture with header and text">
    <p:spTree>
      <p:nvGrpSpPr>
        <p:cNvPr id="1" name="Shape 149"/>
        <p:cNvGrpSpPr/>
        <p:nvPr/>
      </p:nvGrpSpPr>
      <p:grpSpPr>
        <a:xfrm>
          <a:off x="0" y="0"/>
          <a:ext cx="0" cy="0"/>
          <a:chOff x="0" y="0"/>
          <a:chExt cx="0" cy="0"/>
        </a:xfrm>
      </p:grpSpPr>
      <p:sp>
        <p:nvSpPr>
          <p:cNvPr id="150" name="Google Shape;150;p30"/>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a:endParaRPr/>
          </a:p>
        </p:txBody>
      </p:sp>
      <p:sp>
        <p:nvSpPr>
          <p:cNvPr id="151" name="Google Shape;151;p30"/>
          <p:cNvSpPr>
            <a:spLocks noGrp="1"/>
          </p:cNvSpPr>
          <p:nvPr>
            <p:ph type="pic" idx="2"/>
          </p:nvPr>
        </p:nvSpPr>
        <p:spPr>
          <a:xfrm>
            <a:off x="1097267" y="3730767"/>
            <a:ext cx="10850700" cy="7608000"/>
          </a:xfrm>
          <a:prstGeom prst="rect">
            <a:avLst/>
          </a:prstGeom>
          <a:noFill/>
          <a:ln>
            <a:noFill/>
          </a:ln>
        </p:spPr>
      </p:sp>
      <p:sp>
        <p:nvSpPr>
          <p:cNvPr id="152" name="Google Shape;152;p30"/>
          <p:cNvSpPr txBox="1">
            <a:spLocks noGrp="1"/>
          </p:cNvSpPr>
          <p:nvPr>
            <p:ph type="body" idx="1"/>
          </p:nvPr>
        </p:nvSpPr>
        <p:spPr>
          <a:xfrm>
            <a:off x="12435833" y="3730567"/>
            <a:ext cx="10903200" cy="7608000"/>
          </a:xfrm>
          <a:prstGeom prst="rect">
            <a:avLst/>
          </a:prstGeom>
        </p:spPr>
        <p:txBody>
          <a:bodyPr spcFirstLastPara="1" wrap="square" lIns="0" tIns="195025" rIns="0" bIns="0" anchor="t" anchorCtr="0">
            <a:noAutofit/>
          </a:bodyPr>
          <a:lstStyle>
            <a:lvl1pPr marL="457200" lvl="0" indent="-463550">
              <a:spcBef>
                <a:spcPts val="0"/>
              </a:spcBef>
              <a:spcAft>
                <a:spcPts val="0"/>
              </a:spcAft>
              <a:buSzPts val="3700"/>
              <a:buChar char="●"/>
              <a:defRPr/>
            </a:lvl1pPr>
            <a:lvl2pPr marL="914400" lvl="1" indent="-463550">
              <a:spcBef>
                <a:spcPts val="1600"/>
              </a:spcBef>
              <a:spcAft>
                <a:spcPts val="0"/>
              </a:spcAft>
              <a:buSzPts val="3700"/>
              <a:buChar char="○"/>
              <a:defRPr/>
            </a:lvl2pPr>
            <a:lvl3pPr marL="1371600" lvl="2" indent="-463550">
              <a:spcBef>
                <a:spcPts val="1600"/>
              </a:spcBef>
              <a:spcAft>
                <a:spcPts val="0"/>
              </a:spcAft>
              <a:buSzPts val="3700"/>
              <a:buChar char="■"/>
              <a:defRPr/>
            </a:lvl3pPr>
            <a:lvl4pPr marL="1828800" lvl="3" indent="-463550">
              <a:spcBef>
                <a:spcPts val="1600"/>
              </a:spcBef>
              <a:spcAft>
                <a:spcPts val="0"/>
              </a:spcAft>
              <a:buSzPts val="3700"/>
              <a:buChar char="●"/>
              <a:defRPr/>
            </a:lvl4pPr>
            <a:lvl5pPr marL="2286000" lvl="4" indent="-463550">
              <a:spcBef>
                <a:spcPts val="1600"/>
              </a:spcBef>
              <a:spcAft>
                <a:spcPts val="0"/>
              </a:spcAft>
              <a:buSzPts val="3700"/>
              <a:buChar char="○"/>
              <a:defRPr/>
            </a:lvl5pPr>
            <a:lvl6pPr marL="2743200" lvl="5" indent="-463550">
              <a:spcBef>
                <a:spcPts val="1600"/>
              </a:spcBef>
              <a:spcAft>
                <a:spcPts val="0"/>
              </a:spcAft>
              <a:buSzPts val="3700"/>
              <a:buChar char="■"/>
              <a:defRPr/>
            </a:lvl6pPr>
            <a:lvl7pPr marL="3200400" lvl="6" indent="-463550">
              <a:spcBef>
                <a:spcPts val="1600"/>
              </a:spcBef>
              <a:spcAft>
                <a:spcPts val="0"/>
              </a:spcAft>
              <a:buSzPts val="3700"/>
              <a:buChar char="●"/>
              <a:defRPr/>
            </a:lvl7pPr>
            <a:lvl8pPr marL="3657600" lvl="7" indent="-463550">
              <a:spcBef>
                <a:spcPts val="1600"/>
              </a:spcBef>
              <a:spcAft>
                <a:spcPts val="0"/>
              </a:spcAft>
              <a:buSzPts val="3700"/>
              <a:buChar char="○"/>
              <a:defRPr/>
            </a:lvl8pPr>
            <a:lvl9pPr marL="4114800" lvl="8" indent="-463550">
              <a:spcBef>
                <a:spcPts val="1600"/>
              </a:spcBef>
              <a:spcAft>
                <a:spcPts val="1600"/>
              </a:spcAft>
              <a:buSzPts val="3700"/>
              <a:buChar char="■"/>
              <a:defRPr/>
            </a:lvl9pPr>
          </a:lstStyle>
          <a:p>
            <a:endParaRPr/>
          </a:p>
        </p:txBody>
      </p:sp>
    </p:spTree>
    <p:extLst>
      <p:ext uri="{BB962C8B-B14F-4D97-AF65-F5344CB8AC3E}">
        <p14:creationId xmlns:p14="http://schemas.microsoft.com/office/powerpoint/2010/main" val="42081194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 Section header">
  <p:cSld name="4. Section header">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a:off x="1097267" y="9436600"/>
            <a:ext cx="14651100" cy="1713600"/>
          </a:xfrm>
          <a:prstGeom prst="rect">
            <a:avLst/>
          </a:prstGeom>
        </p:spPr>
        <p:txBody>
          <a:bodyPr spcFirstLastPara="1" wrap="square" lIns="0" tIns="195025" rIns="0" bIns="0" anchor="t" anchorCtr="0">
            <a:noAutofit/>
          </a:bodyPr>
          <a:lstStyle>
            <a:lvl1pPr marL="457200" lvl="0" indent="-463550" rtl="0">
              <a:lnSpc>
                <a:spcPct val="100000"/>
              </a:lnSpc>
              <a:spcBef>
                <a:spcPts val="0"/>
              </a:spcBef>
              <a:spcAft>
                <a:spcPts val="0"/>
              </a:spcAft>
              <a:buSzPts val="3700"/>
              <a:buChar char="●"/>
              <a:defRPr/>
            </a:lvl1pPr>
            <a:lvl2pPr marL="914400" lvl="1" indent="-463550" rtl="0">
              <a:lnSpc>
                <a:spcPct val="100000"/>
              </a:lnSpc>
              <a:spcBef>
                <a:spcPts val="500"/>
              </a:spcBef>
              <a:spcAft>
                <a:spcPts val="0"/>
              </a:spcAft>
              <a:buSzPts val="3700"/>
              <a:buChar char="○"/>
              <a:defRPr/>
            </a:lvl2pPr>
            <a:lvl3pPr marL="1371600" lvl="2" indent="-463550" rtl="0">
              <a:lnSpc>
                <a:spcPct val="100000"/>
              </a:lnSpc>
              <a:spcBef>
                <a:spcPts val="500"/>
              </a:spcBef>
              <a:spcAft>
                <a:spcPts val="0"/>
              </a:spcAft>
              <a:buSzPts val="3700"/>
              <a:buChar char="■"/>
              <a:defRPr/>
            </a:lvl3pPr>
            <a:lvl4pPr marL="1828800" lvl="3" indent="-463550" rtl="0">
              <a:lnSpc>
                <a:spcPct val="100000"/>
              </a:lnSpc>
              <a:spcBef>
                <a:spcPts val="500"/>
              </a:spcBef>
              <a:spcAft>
                <a:spcPts val="0"/>
              </a:spcAft>
              <a:buSzPts val="3700"/>
              <a:buChar char="●"/>
              <a:defRPr/>
            </a:lvl4pPr>
            <a:lvl5pPr marL="2286000" lvl="4" indent="-463550" rtl="0">
              <a:lnSpc>
                <a:spcPct val="100000"/>
              </a:lnSpc>
              <a:spcBef>
                <a:spcPts val="500"/>
              </a:spcBef>
              <a:spcAft>
                <a:spcPts val="0"/>
              </a:spcAft>
              <a:buSzPts val="3700"/>
              <a:buChar char="○"/>
              <a:defRPr/>
            </a:lvl5pPr>
            <a:lvl6pPr marL="2743200" lvl="5" indent="-463550" rtl="0">
              <a:lnSpc>
                <a:spcPct val="100000"/>
              </a:lnSpc>
              <a:spcBef>
                <a:spcPts val="500"/>
              </a:spcBef>
              <a:spcAft>
                <a:spcPts val="0"/>
              </a:spcAft>
              <a:buSzPts val="3700"/>
              <a:buChar char="■"/>
              <a:defRPr/>
            </a:lvl6pPr>
            <a:lvl7pPr marL="3200400" lvl="6" indent="-463550" rtl="0">
              <a:lnSpc>
                <a:spcPct val="100000"/>
              </a:lnSpc>
              <a:spcBef>
                <a:spcPts val="500"/>
              </a:spcBef>
              <a:spcAft>
                <a:spcPts val="0"/>
              </a:spcAft>
              <a:buSzPts val="3700"/>
              <a:buChar char="●"/>
              <a:defRPr/>
            </a:lvl7pPr>
            <a:lvl8pPr marL="3657600" lvl="7" indent="-463550" rtl="0">
              <a:lnSpc>
                <a:spcPct val="100000"/>
              </a:lnSpc>
              <a:spcBef>
                <a:spcPts val="500"/>
              </a:spcBef>
              <a:spcAft>
                <a:spcPts val="0"/>
              </a:spcAft>
              <a:buSzPts val="3700"/>
              <a:buChar char="○"/>
              <a:defRPr/>
            </a:lvl8pPr>
            <a:lvl9pPr marL="4114800" lvl="8" indent="-463550" rtl="0">
              <a:lnSpc>
                <a:spcPct val="100000"/>
              </a:lnSpc>
              <a:spcBef>
                <a:spcPts val="500"/>
              </a:spcBef>
              <a:spcAft>
                <a:spcPts val="500"/>
              </a:spcAft>
              <a:buSzPts val="3700"/>
              <a:buChar char="■"/>
              <a:defRPr/>
            </a:lvl9pPr>
          </a:lstStyle>
          <a:p>
            <a:endParaRPr/>
          </a:p>
        </p:txBody>
      </p:sp>
      <p:sp>
        <p:nvSpPr>
          <p:cNvPr id="24" name="Google Shape;24;p5"/>
          <p:cNvSpPr txBox="1">
            <a:spLocks noGrp="1"/>
          </p:cNvSpPr>
          <p:nvPr>
            <p:ph type="title"/>
          </p:nvPr>
        </p:nvSpPr>
        <p:spPr>
          <a:xfrm>
            <a:off x="1097267" y="3730764"/>
            <a:ext cx="18403500" cy="5072100"/>
          </a:xfrm>
          <a:prstGeom prst="rect">
            <a:avLst/>
          </a:prstGeom>
        </p:spPr>
        <p:txBody>
          <a:bodyPr spcFirstLastPara="1" wrap="square" lIns="0" tIns="0" rIns="0" bIns="268150" anchor="b" anchorCtr="0">
            <a:noAutofit/>
          </a:bodyPr>
          <a:lstStyle>
            <a:lvl1pPr lvl="0" rtl="0">
              <a:spcBef>
                <a:spcPts val="0"/>
              </a:spcBef>
              <a:spcAft>
                <a:spcPts val="0"/>
              </a:spcAft>
              <a:buSzPts val="12800"/>
              <a:buNone/>
              <a:defRPr sz="12800"/>
            </a:lvl1pPr>
            <a:lvl2pPr lvl="1" rtl="0">
              <a:spcBef>
                <a:spcPts val="0"/>
              </a:spcBef>
              <a:spcAft>
                <a:spcPts val="0"/>
              </a:spcAft>
              <a:buSzPts val="12800"/>
              <a:buNone/>
              <a:defRPr sz="12800"/>
            </a:lvl2pPr>
            <a:lvl3pPr lvl="2" rtl="0">
              <a:spcBef>
                <a:spcPts val="0"/>
              </a:spcBef>
              <a:spcAft>
                <a:spcPts val="0"/>
              </a:spcAft>
              <a:buSzPts val="12800"/>
              <a:buNone/>
              <a:defRPr sz="12800"/>
            </a:lvl3pPr>
            <a:lvl4pPr lvl="3" rtl="0">
              <a:spcBef>
                <a:spcPts val="0"/>
              </a:spcBef>
              <a:spcAft>
                <a:spcPts val="0"/>
              </a:spcAft>
              <a:buSzPts val="12800"/>
              <a:buNone/>
              <a:defRPr sz="12800"/>
            </a:lvl4pPr>
            <a:lvl5pPr lvl="4" rtl="0">
              <a:spcBef>
                <a:spcPts val="0"/>
              </a:spcBef>
              <a:spcAft>
                <a:spcPts val="0"/>
              </a:spcAft>
              <a:buSzPts val="12800"/>
              <a:buNone/>
              <a:defRPr sz="12800"/>
            </a:lvl5pPr>
            <a:lvl6pPr lvl="5" rtl="0">
              <a:spcBef>
                <a:spcPts val="0"/>
              </a:spcBef>
              <a:spcAft>
                <a:spcPts val="0"/>
              </a:spcAft>
              <a:buSzPts val="12800"/>
              <a:buNone/>
              <a:defRPr sz="12800"/>
            </a:lvl6pPr>
            <a:lvl7pPr lvl="6" rtl="0">
              <a:spcBef>
                <a:spcPts val="0"/>
              </a:spcBef>
              <a:spcAft>
                <a:spcPts val="0"/>
              </a:spcAft>
              <a:buSzPts val="12800"/>
              <a:buNone/>
              <a:defRPr sz="12800"/>
            </a:lvl7pPr>
            <a:lvl8pPr lvl="7" rtl="0">
              <a:spcBef>
                <a:spcPts val="0"/>
              </a:spcBef>
              <a:spcAft>
                <a:spcPts val="0"/>
              </a:spcAft>
              <a:buSzPts val="12800"/>
              <a:buNone/>
              <a:defRPr sz="12800"/>
            </a:lvl8pPr>
            <a:lvl9pPr lvl="8" rtl="0">
              <a:spcBef>
                <a:spcPts val="0"/>
              </a:spcBef>
              <a:spcAft>
                <a:spcPts val="0"/>
              </a:spcAft>
              <a:buSzPts val="12800"/>
              <a:buNone/>
              <a:defRPr sz="12800"/>
            </a:lvl9pPr>
          </a:lstStyle>
          <a:p>
            <a:endParaRPr/>
          </a:p>
        </p:txBody>
      </p:sp>
    </p:spTree>
    <p:extLst>
      <p:ext uri="{BB962C8B-B14F-4D97-AF65-F5344CB8AC3E}">
        <p14:creationId xmlns:p14="http://schemas.microsoft.com/office/powerpoint/2010/main" val="34777087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63C300-CEF9-ADAF-3450-76E63A2B891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79921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46914" name="Rectangle 2"/>
          <p:cNvSpPr>
            <a:spLocks noGrp="1" noChangeArrowheads="1"/>
          </p:cNvSpPr>
          <p:nvPr>
            <p:ph type="ctrTitle"/>
          </p:nvPr>
        </p:nvSpPr>
        <p:spPr>
          <a:xfrm>
            <a:off x="2032000" y="2438401"/>
            <a:ext cx="20726400" cy="2940050"/>
          </a:xfrm>
        </p:spPr>
        <p:txBody>
          <a:bodyPr/>
          <a:lstStyle>
            <a:lvl1pPr>
              <a:defRPr/>
            </a:lvl1pPr>
          </a:lstStyle>
          <a:p>
            <a:r>
              <a:rPr lang="en-US" dirty="0"/>
              <a:t>Click to edit Master title style</a:t>
            </a:r>
          </a:p>
        </p:txBody>
      </p:sp>
      <p:sp>
        <p:nvSpPr>
          <p:cNvPr id="1446915" name="Rectangle 3"/>
          <p:cNvSpPr>
            <a:spLocks noGrp="1" noChangeArrowheads="1"/>
          </p:cNvSpPr>
          <p:nvPr>
            <p:ph type="subTitle" idx="1"/>
          </p:nvPr>
        </p:nvSpPr>
        <p:spPr>
          <a:xfrm>
            <a:off x="3657600" y="6705600"/>
            <a:ext cx="17068800" cy="3505200"/>
          </a:xfrm>
        </p:spPr>
        <p:txBody>
          <a:bodyPr/>
          <a:lstStyle>
            <a:lvl1pPr marL="0" indent="0" algn="ctr">
              <a:buFontTx/>
              <a:buNone/>
              <a:defRPr/>
            </a:lvl1pPr>
          </a:lstStyle>
          <a:p>
            <a:r>
              <a:rPr lang="en-US" dirty="0"/>
              <a:t>Click to edit Master subtitle style</a:t>
            </a:r>
          </a:p>
        </p:txBody>
      </p:sp>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pic>
        <p:nvPicPr>
          <p:cNvPr id="4" name="Picture 3"/>
          <p:cNvPicPr>
            <a:picLocks noChangeAspect="1"/>
          </p:cNvPicPr>
          <p:nvPr userDrawn="1"/>
        </p:nvPicPr>
        <p:blipFill>
          <a:blip r:embed="rId2"/>
          <a:stretch>
            <a:fillRect/>
          </a:stretch>
        </p:blipFill>
        <p:spPr>
          <a:xfrm>
            <a:off x="0" y="11932652"/>
            <a:ext cx="2302933" cy="1727200"/>
          </a:xfrm>
          <a:prstGeom prst="rect">
            <a:avLst/>
          </a:prstGeom>
        </p:spPr>
      </p:pic>
    </p:spTree>
    <p:extLst>
      <p:ext uri="{BB962C8B-B14F-4D97-AF65-F5344CB8AC3E}">
        <p14:creationId xmlns:p14="http://schemas.microsoft.com/office/powerpoint/2010/main" val="17950168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pic>
        <p:nvPicPr>
          <p:cNvPr id="6" name="Picture 5"/>
          <p:cNvPicPr>
            <a:picLocks noChangeAspect="1"/>
          </p:cNvPicPr>
          <p:nvPr userDrawn="1"/>
        </p:nvPicPr>
        <p:blipFill>
          <a:blip r:embed="rId2"/>
          <a:stretch>
            <a:fillRect/>
          </a:stretch>
        </p:blipFill>
        <p:spPr>
          <a:xfrm>
            <a:off x="0" y="11932652"/>
            <a:ext cx="2302933" cy="1727200"/>
          </a:xfrm>
          <a:prstGeom prst="rect">
            <a:avLst/>
          </a:prstGeom>
        </p:spPr>
      </p:pic>
    </p:spTree>
    <p:extLst>
      <p:ext uri="{BB962C8B-B14F-4D97-AF65-F5344CB8AC3E}">
        <p14:creationId xmlns:p14="http://schemas.microsoft.com/office/powerpoint/2010/main" val="19600471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dirty="0"/>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lvl1pPr>
            <a:lvl2pPr marL="914400" indent="0">
              <a:buNone/>
              <a:defRPr sz="3600"/>
            </a:lvl2pPr>
            <a:lvl3pPr marL="1828800" indent="0">
              <a:buNone/>
              <a:defRPr sz="3200"/>
            </a:lvl3pPr>
            <a:lvl4pPr marL="2743200" indent="0">
              <a:buNone/>
              <a:defRPr sz="2800"/>
            </a:lvl4pPr>
            <a:lvl5pPr marL="3657600" indent="0">
              <a:buNone/>
              <a:defRPr sz="2800"/>
            </a:lvl5pPr>
            <a:lvl6pPr marL="4572000" indent="0">
              <a:buNone/>
              <a:defRPr sz="2800"/>
            </a:lvl6pPr>
            <a:lvl7pPr marL="5486400" indent="0">
              <a:buNone/>
              <a:defRPr sz="2800"/>
            </a:lvl7pPr>
            <a:lvl8pPr marL="6400800" indent="0">
              <a:buNone/>
              <a:defRPr sz="2800"/>
            </a:lvl8pPr>
            <a:lvl9pPr marL="7315200" indent="0">
              <a:buNone/>
              <a:defRPr sz="2800"/>
            </a:lvl9pPr>
          </a:lstStyle>
          <a:p>
            <a:pPr lvl="0"/>
            <a:r>
              <a:rPr lang="en-US"/>
              <a:t>Click to edit Master text styles</a:t>
            </a:r>
          </a:p>
        </p:txBody>
      </p:sp>
    </p:spTree>
    <p:extLst>
      <p:ext uri="{BB962C8B-B14F-4D97-AF65-F5344CB8AC3E}">
        <p14:creationId xmlns:p14="http://schemas.microsoft.com/office/powerpoint/2010/main" val="30259060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2768600"/>
            <a:ext cx="10769600" cy="9423400"/>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2768600"/>
            <a:ext cx="10769600" cy="9423400"/>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478970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831201" y="1186734"/>
            <a:ext cx="22721700" cy="15273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SzPts val="2800"/>
              <a:buNone/>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a:endParaRPr/>
          </a:p>
        </p:txBody>
      </p:sp>
      <p:sp>
        <p:nvSpPr>
          <p:cNvPr id="29" name="Google Shape;29;p38"/>
          <p:cNvSpPr txBox="1">
            <a:spLocks noGrp="1"/>
          </p:cNvSpPr>
          <p:nvPr>
            <p:ph type="body" idx="1"/>
          </p:nvPr>
        </p:nvSpPr>
        <p:spPr>
          <a:xfrm>
            <a:off x="831201" y="3073266"/>
            <a:ext cx="22721700" cy="9110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0" name="Google Shape;30;p38"/>
          <p:cNvSpPr txBox="1">
            <a:spLocks noGrp="1"/>
          </p:cNvSpPr>
          <p:nvPr>
            <p:ph type="sldNum" idx="12"/>
          </p:nvPr>
        </p:nvSpPr>
        <p:spPr>
          <a:xfrm>
            <a:off x="22593222" y="12435246"/>
            <a:ext cx="1463100" cy="104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6"/>
            <a:ext cx="21945600" cy="228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3275116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7446943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6128862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21709809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pPr lvl="0"/>
            <a:endParaRPr lang="en-US" noProof="0"/>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7098681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17127182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177800"/>
            <a:ext cx="5486400" cy="12014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177800"/>
            <a:ext cx="16052800" cy="12014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42068065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219200" y="177800"/>
            <a:ext cx="21539200" cy="1981200"/>
          </a:xfrm>
        </p:spPr>
        <p:txBody>
          <a:bodyPr/>
          <a:lstStyle/>
          <a:p>
            <a:r>
              <a:rPr lang="en-US"/>
              <a:t>Click to edit Master title style</a:t>
            </a:r>
          </a:p>
        </p:txBody>
      </p:sp>
      <p:sp>
        <p:nvSpPr>
          <p:cNvPr id="3" name="Table Placeholder 2"/>
          <p:cNvSpPr>
            <a:spLocks noGrp="1"/>
          </p:cNvSpPr>
          <p:nvPr>
            <p:ph type="tbl" idx="1"/>
          </p:nvPr>
        </p:nvSpPr>
        <p:spPr>
          <a:xfrm>
            <a:off x="1219200" y="2768600"/>
            <a:ext cx="21945600" cy="9423400"/>
          </a:xfrm>
        </p:spPr>
        <p:txBody>
          <a:bodyPr/>
          <a:lstStyle/>
          <a:p>
            <a:pPr lvl="0"/>
            <a:endParaRPr lang="en-US" noProof="0"/>
          </a:p>
        </p:txBody>
      </p:sp>
      <p:sp>
        <p:nvSpPr>
          <p:cNvPr id="4" name="Slide Number Placeholder 3"/>
          <p:cNvSpPr>
            <a:spLocks noGrp="1"/>
          </p:cNvSpPr>
          <p:nvPr>
            <p:ph type="sldNum" sz="quarter" idx="10"/>
          </p:nvPr>
        </p:nvSpPr>
        <p:spPr/>
        <p:txBody>
          <a:bodyPr/>
          <a:lstStyle/>
          <a:p>
            <a:fld id="{9E09538B-8050-9642-BAB9-14094EB459F8}" type="slidenum">
              <a:rPr lang="en-US" smtClean="0"/>
              <a:t>‹#›</a:t>
            </a:fld>
            <a:endParaRPr lang="en-US"/>
          </a:p>
        </p:txBody>
      </p:sp>
    </p:spTree>
    <p:extLst>
      <p:ext uri="{BB962C8B-B14F-4D97-AF65-F5344CB8AC3E}">
        <p14:creationId xmlns:p14="http://schemas.microsoft.com/office/powerpoint/2010/main" val="349772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9. Text and header 1">
  <p:cSld name="CUSTOM_7_2">
    <p:spTree>
      <p:nvGrpSpPr>
        <p:cNvPr id="1" name="Shape 31"/>
        <p:cNvGrpSpPr/>
        <p:nvPr/>
      </p:nvGrpSpPr>
      <p:grpSpPr>
        <a:xfrm>
          <a:off x="0" y="0"/>
          <a:ext cx="0" cy="0"/>
          <a:chOff x="0" y="0"/>
          <a:chExt cx="0" cy="0"/>
        </a:xfrm>
      </p:grpSpPr>
      <p:sp>
        <p:nvSpPr>
          <p:cNvPr id="32" name="Google Shape;32;p4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33" name="Google Shape;33;p49"/>
          <p:cNvSpPr txBox="1">
            <a:spLocks noGrp="1"/>
          </p:cNvSpPr>
          <p:nvPr>
            <p:ph type="body" idx="1"/>
          </p:nvPr>
        </p:nvSpPr>
        <p:spPr>
          <a:xfrm>
            <a:off x="1097267" y="4998720"/>
            <a:ext cx="22210200" cy="638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34" name="Google Shape;34;p49"/>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Title slide with a background">
  <p:cSld name="CUSTOM_2_1">
    <p:spTree>
      <p:nvGrpSpPr>
        <p:cNvPr id="1" name="Shape 35"/>
        <p:cNvGrpSpPr/>
        <p:nvPr/>
      </p:nvGrpSpPr>
      <p:grpSpPr>
        <a:xfrm>
          <a:off x="0" y="0"/>
          <a:ext cx="0" cy="0"/>
          <a:chOff x="0" y="0"/>
          <a:chExt cx="0" cy="0"/>
        </a:xfrm>
      </p:grpSpPr>
      <p:sp>
        <p:nvSpPr>
          <p:cNvPr id="36" name="Google Shape;36;p50"/>
          <p:cNvSpPr>
            <a:spLocks noGrp="1"/>
          </p:cNvSpPr>
          <p:nvPr>
            <p:ph type="pic" idx="2"/>
          </p:nvPr>
        </p:nvSpPr>
        <p:spPr>
          <a:xfrm>
            <a:off x="0" y="0"/>
            <a:ext cx="24384000" cy="13716000"/>
          </a:xfrm>
          <a:prstGeom prst="rect">
            <a:avLst/>
          </a:prstGeom>
          <a:noFill/>
          <a:ln>
            <a:noFill/>
          </a:ln>
        </p:spPr>
      </p:sp>
      <p:sp>
        <p:nvSpPr>
          <p:cNvPr id="37" name="Google Shape;37;p50"/>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38" name="Google Shape;38;p50"/>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Title slide with a background and a photo">
  <p:cSld name="CUSTOM_2_1_1">
    <p:spTree>
      <p:nvGrpSpPr>
        <p:cNvPr id="1" name="Shape 39"/>
        <p:cNvGrpSpPr/>
        <p:nvPr/>
      </p:nvGrpSpPr>
      <p:grpSpPr>
        <a:xfrm>
          <a:off x="0" y="0"/>
          <a:ext cx="0" cy="0"/>
          <a:chOff x="0" y="0"/>
          <a:chExt cx="0" cy="0"/>
        </a:xfrm>
      </p:grpSpPr>
      <p:sp>
        <p:nvSpPr>
          <p:cNvPr id="40" name="Google Shape;40;p51"/>
          <p:cNvSpPr>
            <a:spLocks noGrp="1"/>
          </p:cNvSpPr>
          <p:nvPr>
            <p:ph type="pic" idx="2"/>
          </p:nvPr>
        </p:nvSpPr>
        <p:spPr>
          <a:xfrm>
            <a:off x="0" y="0"/>
            <a:ext cx="24384000" cy="13716000"/>
          </a:xfrm>
          <a:prstGeom prst="rect">
            <a:avLst/>
          </a:prstGeom>
          <a:noFill/>
          <a:ln>
            <a:noFill/>
          </a:ln>
        </p:spPr>
      </p:sp>
      <p:sp>
        <p:nvSpPr>
          <p:cNvPr id="41" name="Google Shape;41;p51"/>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42" name="Google Shape;42;p51"/>
          <p:cNvSpPr>
            <a:spLocks noGrp="1"/>
          </p:cNvSpPr>
          <p:nvPr>
            <p:ph type="pic" idx="3"/>
          </p:nvPr>
        </p:nvSpPr>
        <p:spPr>
          <a:xfrm>
            <a:off x="16337266" y="0"/>
            <a:ext cx="8046900" cy="13716000"/>
          </a:xfrm>
          <a:prstGeom prst="rect">
            <a:avLst/>
          </a:prstGeom>
          <a:noFill/>
          <a:ln>
            <a:noFill/>
          </a:ln>
        </p:spPr>
      </p:sp>
      <p:sp>
        <p:nvSpPr>
          <p:cNvPr id="43" name="Google Shape;43;p5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 Code">
  <p:cSld name="CUSTOM_4">
    <p:spTree>
      <p:nvGrpSpPr>
        <p:cNvPr id="1" name="Shape 44"/>
        <p:cNvGrpSpPr/>
        <p:nvPr/>
      </p:nvGrpSpPr>
      <p:grpSpPr>
        <a:xfrm>
          <a:off x="0" y="0"/>
          <a:ext cx="0" cy="0"/>
          <a:chOff x="0" y="0"/>
          <a:chExt cx="0" cy="0"/>
        </a:xfrm>
      </p:grpSpPr>
      <p:sp>
        <p:nvSpPr>
          <p:cNvPr id="45" name="Google Shape;45;p5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46" name="Google Shape;46;p52"/>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Font typeface="JetBrains Mono"/>
              <a:buChar char="●"/>
              <a:defRPr>
                <a:latin typeface="JetBrains Mono"/>
                <a:ea typeface="JetBrains Mono"/>
                <a:cs typeface="JetBrains Mono"/>
                <a:sym typeface="JetBrains Mono"/>
              </a:defRPr>
            </a:lvl1pPr>
            <a:lvl2pPr marL="914400" lvl="1"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2pPr>
            <a:lvl3pPr marL="1371600" lvl="2"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3pPr>
            <a:lvl4pPr marL="1828800" lvl="3"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4pPr>
            <a:lvl5pPr marL="2286000" lvl="4"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5pPr>
            <a:lvl6pPr marL="2743200" lvl="5"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6pPr>
            <a:lvl7pPr marL="3200400" lvl="6"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7pPr>
            <a:lvl8pPr marL="3657600" lvl="7"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8pPr>
            <a:lvl9pPr marL="4114800" lvl="8" indent="-463550" algn="l">
              <a:lnSpc>
                <a:spcPct val="115000"/>
              </a:lnSpc>
              <a:spcBef>
                <a:spcPts val="1600"/>
              </a:spcBef>
              <a:spcAft>
                <a:spcPts val="1600"/>
              </a:spcAft>
              <a:buSzPts val="3700"/>
              <a:buFont typeface="JetBrains Mono"/>
              <a:buChar char="■"/>
              <a:defRPr>
                <a:latin typeface="JetBrains Mono"/>
                <a:ea typeface="JetBrains Mono"/>
                <a:cs typeface="JetBrains Mono"/>
                <a:sym typeface="JetBrains Mono"/>
              </a:defRPr>
            </a:lvl9pPr>
          </a:lstStyle>
          <a:p>
            <a:endParaRPr/>
          </a:p>
        </p:txBody>
      </p:sp>
      <p:sp>
        <p:nvSpPr>
          <p:cNvPr id="47" name="Google Shape;47;p52"/>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2.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2.tiff"/><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marR="0" lvl="0" algn="l" rtl="0">
              <a:lnSpc>
                <a:spcPct val="90000"/>
              </a:lnSpc>
              <a:spcBef>
                <a:spcPts val="0"/>
              </a:spcBef>
              <a:spcAft>
                <a:spcPts val="0"/>
              </a:spcAft>
              <a:buClr>
                <a:schemeClr val="lt1"/>
              </a:buClr>
              <a:buSzPts val="8800"/>
              <a:buFont typeface="Inter"/>
              <a:buNone/>
              <a:defRPr sz="8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9pPr>
          </a:lstStyle>
          <a:p>
            <a:endParaRPr/>
          </a:p>
        </p:txBody>
      </p:sp>
      <p:sp>
        <p:nvSpPr>
          <p:cNvPr id="7" name="Google Shape;7;p33"/>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marR="0" lvl="0" indent="-463550" algn="l" rtl="0">
              <a:lnSpc>
                <a:spcPct val="115000"/>
              </a:lnSpc>
              <a:spcBef>
                <a:spcPts val="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1pPr>
            <a:lvl2pPr marL="914400" marR="0" lvl="1"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2pPr>
            <a:lvl3pPr marL="1371600" marR="0" lvl="2"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3pPr>
            <a:lvl4pPr marL="1828800" marR="0" lvl="3"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4pPr>
            <a:lvl5pPr marL="2286000" marR="0" lvl="4"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5pPr>
            <a:lvl6pPr marL="2743200" marR="0" lvl="5"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6pPr>
            <a:lvl7pPr marL="3200400" marR="0" lvl="6"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7pPr>
            <a:lvl8pPr marL="3657600" marR="0" lvl="7"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8pPr>
            <a:lvl9pPr marL="4114800" marR="0" lvl="8" indent="-463550" algn="l" rtl="0">
              <a:lnSpc>
                <a:spcPct val="115000"/>
              </a:lnSpc>
              <a:spcBef>
                <a:spcPts val="1600"/>
              </a:spcBef>
              <a:spcAft>
                <a:spcPts val="1600"/>
              </a:spcAft>
              <a:buClr>
                <a:schemeClr val="lt1"/>
              </a:buClr>
              <a:buSzPts val="3700"/>
              <a:buFont typeface="Inter"/>
              <a:buChar char="■"/>
              <a:defRPr sz="3700" b="0" i="0" u="none" strike="noStrike" cap="none">
                <a:solidFill>
                  <a:schemeClr val="lt1"/>
                </a:solidFill>
                <a:latin typeface="Inter"/>
                <a:ea typeface="Inter"/>
                <a:cs typeface="Inter"/>
                <a:sym typeface="Inter"/>
              </a:defRPr>
            </a:lvl9pPr>
          </a:lstStyle>
          <a:p>
            <a:endParaRPr/>
          </a:p>
        </p:txBody>
      </p:sp>
      <p:sp>
        <p:nvSpPr>
          <p:cNvPr id="8" name="Google Shape;8;p33"/>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marR="0" lvl="0"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749" r:id="rId43"/>
    <p:sldLayoutId id="2147483750" r:id="rId44"/>
    <p:sldLayoutId id="2147483751"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0">
          <p15:clr>
            <a:srgbClr val="EA4335"/>
          </p15:clr>
        </p15:guide>
        <p15:guide id="2" pos="680">
          <p15:clr>
            <a:srgbClr val="EA4335"/>
          </p15:clr>
        </p15:guide>
        <p15:guide id="3" pos="2679">
          <p15:clr>
            <a:srgbClr val="EA4335"/>
          </p15:clr>
        </p15:guide>
        <p15:guide id="4" pos="3082">
          <p15:clr>
            <a:srgbClr val="EA4335"/>
          </p15:clr>
        </p15:guide>
        <p15:guide id="5" pos="5082">
          <p15:clr>
            <a:srgbClr val="EA4335"/>
          </p15:clr>
        </p15:guide>
        <p15:guide id="6" pos="5479">
          <p15:clr>
            <a:srgbClr val="EA4335"/>
          </p15:clr>
        </p15:guide>
        <p15:guide id="7" pos="7478">
          <p15:clr>
            <a:srgbClr val="EA4335"/>
          </p15:clr>
        </p15:guide>
        <p15:guide id="8" pos="7882">
          <p15:clr>
            <a:srgbClr val="EA4335"/>
          </p15:clr>
        </p15:guide>
        <p15:guide id="9" pos="9881">
          <p15:clr>
            <a:srgbClr val="EA4335"/>
          </p15:clr>
        </p15:guide>
        <p15:guide id="10" pos="10278">
          <p15:clr>
            <a:srgbClr val="EA4335"/>
          </p15:clr>
        </p15:guide>
        <p15:guide id="11" pos="12278">
          <p15:clr>
            <a:srgbClr val="EA4335"/>
          </p15:clr>
        </p15:guide>
        <p15:guide id="12" pos="12681">
          <p15:clr>
            <a:srgbClr val="EA4335"/>
          </p15:clr>
        </p15:guide>
        <p15:guide id="13" pos="14680">
          <p15:clr>
            <a:srgbClr val="EA4335"/>
          </p15:clr>
        </p15:guide>
        <p15:guide id="14" orient="horz" pos="1117">
          <p15:clr>
            <a:srgbClr val="EA4335"/>
          </p15:clr>
        </p15:guide>
        <p15:guide id="15" orient="horz" pos="1521">
          <p15:clr>
            <a:srgbClr val="EA4335"/>
          </p15:clr>
        </p15:guide>
        <p15:guide id="16" orient="horz" pos="1918">
          <p15:clr>
            <a:srgbClr val="EA4335"/>
          </p15:clr>
        </p15:guide>
        <p15:guide id="17" orient="horz" pos="2321">
          <p15:clr>
            <a:srgbClr val="EA4335"/>
          </p15:clr>
        </p15:guide>
        <p15:guide id="18" orient="horz" pos="2719">
          <p15:clr>
            <a:srgbClr val="1C4587"/>
          </p15:clr>
        </p15:guide>
        <p15:guide id="19" orient="horz" pos="3116">
          <p15:clr>
            <a:srgbClr val="EA4335"/>
          </p15:clr>
        </p15:guide>
        <p15:guide id="20" orient="horz" pos="3519">
          <p15:clr>
            <a:srgbClr val="EA4335"/>
          </p15:clr>
        </p15:guide>
        <p15:guide id="21" orient="horz" pos="3917">
          <p15:clr>
            <a:srgbClr val="EA4335"/>
          </p15:clr>
        </p15:guide>
        <p15:guide id="22" orient="horz" pos="4320">
          <p15:clr>
            <a:srgbClr val="EA4335"/>
          </p15:clr>
        </p15:guide>
        <p15:guide id="23" orient="horz" pos="4717">
          <p15:clr>
            <a:srgbClr val="EA4335"/>
          </p15:clr>
        </p15:guide>
        <p15:guide id="24" orient="horz" pos="5115">
          <p15:clr>
            <a:srgbClr val="EA4335"/>
          </p15:clr>
        </p15:guide>
        <p15:guide id="25" orient="horz" pos="5518">
          <p15:clr>
            <a:srgbClr val="EA4335"/>
          </p15:clr>
        </p15:guide>
        <p15:guide id="26" orient="horz" pos="5921">
          <p15:clr>
            <a:srgbClr val="EA4335"/>
          </p15:clr>
        </p15:guide>
        <p15:guide id="27" orient="horz" pos="6319">
          <p15:clr>
            <a:srgbClr val="EA4335"/>
          </p15:clr>
        </p15:guide>
        <p15:guide id="28" orient="horz" pos="6716">
          <p15:clr>
            <a:srgbClr val="EA4335"/>
          </p15:clr>
        </p15:guide>
        <p15:guide id="29" orient="horz" pos="7119">
          <p15:clr>
            <a:srgbClr val="EA4335"/>
          </p15:clr>
        </p15:guide>
        <p15:guide id="30" orient="horz" pos="752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177800"/>
            <a:ext cx="21539200" cy="1981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219200" y="2768600"/>
            <a:ext cx="21945600" cy="942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44876" name="Line 12"/>
          <p:cNvSpPr>
            <a:spLocks noChangeShapeType="1"/>
          </p:cNvSpPr>
          <p:nvPr userDrawn="1"/>
        </p:nvSpPr>
        <p:spPr bwMode="auto">
          <a:xfrm>
            <a:off x="812800" y="2133600"/>
            <a:ext cx="22555200" cy="0"/>
          </a:xfrm>
          <a:prstGeom prst="line">
            <a:avLst/>
          </a:prstGeom>
          <a:noFill/>
          <a:ln w="41275">
            <a:solidFill>
              <a:srgbClr val="FF0000"/>
            </a:solidFill>
            <a:round/>
            <a:headEnd/>
            <a:tailEnd/>
          </a:ln>
          <a:effectLst/>
        </p:spPr>
        <p:txBody>
          <a:bodyPr wrap="none" lIns="180000" tIns="93600" rIns="180000" bIns="93600" anchor="ctr"/>
          <a:lstStyle/>
          <a:p>
            <a:pPr>
              <a:defRPr/>
            </a:pPr>
            <a:endParaRPr lang="en-US" sz="2800"/>
          </a:p>
        </p:txBody>
      </p:sp>
      <p:sp>
        <p:nvSpPr>
          <p:cNvPr id="2" name="Slide Number Placeholder 1"/>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9E09538B-8050-9642-BAB9-14094EB459F8}" type="slidenum">
              <a:rPr lang="en-US" smtClean="0"/>
              <a:t>‹#›</a:t>
            </a:fld>
            <a:endParaRPr lang="en-US"/>
          </a:p>
        </p:txBody>
      </p:sp>
      <p:pic>
        <p:nvPicPr>
          <p:cNvPr id="3" name="Picture 2"/>
          <p:cNvPicPr>
            <a:picLocks noChangeAspect="1"/>
          </p:cNvPicPr>
          <p:nvPr userDrawn="1"/>
        </p:nvPicPr>
        <p:blipFill>
          <a:blip r:embed="rId14"/>
          <a:stretch>
            <a:fillRect/>
          </a:stretch>
        </p:blipFill>
        <p:spPr>
          <a:xfrm>
            <a:off x="90313" y="12208933"/>
            <a:ext cx="2054579" cy="1540934"/>
          </a:xfrm>
          <a:prstGeom prst="rect">
            <a:avLst/>
          </a:prstGeom>
        </p:spPr>
      </p:pic>
      <p:pic>
        <p:nvPicPr>
          <p:cNvPr id="9" name="Picture 8"/>
          <p:cNvPicPr>
            <a:picLocks noChangeAspect="1"/>
          </p:cNvPicPr>
          <p:nvPr userDrawn="1"/>
        </p:nvPicPr>
        <p:blipFill>
          <a:blip r:embed="rId15"/>
          <a:stretch>
            <a:fillRect/>
          </a:stretch>
        </p:blipFill>
        <p:spPr>
          <a:xfrm>
            <a:off x="0" y="11932652"/>
            <a:ext cx="2302933" cy="1727200"/>
          </a:xfrm>
          <a:prstGeom prst="rect">
            <a:avLst/>
          </a:prstGeom>
        </p:spPr>
      </p:pic>
    </p:spTree>
    <p:extLst>
      <p:ext uri="{BB962C8B-B14F-4D97-AF65-F5344CB8AC3E}">
        <p14:creationId xmlns:p14="http://schemas.microsoft.com/office/powerpoint/2010/main" val="209272963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hdr="0" ftr="0" dt="0"/>
  <p:txStyles>
    <p:titleStyle>
      <a:lvl1pPr algn="ctr" rtl="0" eaLnBrk="0" fontAlgn="base" hangingPunct="0">
        <a:spcBef>
          <a:spcPct val="0"/>
        </a:spcBef>
        <a:spcAft>
          <a:spcPct val="0"/>
        </a:spcAft>
        <a:defRPr sz="5600">
          <a:solidFill>
            <a:schemeClr val="tx2"/>
          </a:solidFill>
          <a:latin typeface="+mj-lt"/>
          <a:ea typeface="+mj-ea"/>
          <a:cs typeface="+mj-cs"/>
        </a:defRPr>
      </a:lvl1pPr>
      <a:lvl2pPr algn="ctr" rtl="0" eaLnBrk="0" fontAlgn="base" hangingPunct="0">
        <a:spcBef>
          <a:spcPct val="0"/>
        </a:spcBef>
        <a:spcAft>
          <a:spcPct val="0"/>
        </a:spcAft>
        <a:defRPr sz="5600">
          <a:solidFill>
            <a:schemeClr val="tx2"/>
          </a:solidFill>
          <a:latin typeface="Arial" pitchFamily="34" charset="0"/>
        </a:defRPr>
      </a:lvl2pPr>
      <a:lvl3pPr algn="ctr" rtl="0" eaLnBrk="0" fontAlgn="base" hangingPunct="0">
        <a:spcBef>
          <a:spcPct val="0"/>
        </a:spcBef>
        <a:spcAft>
          <a:spcPct val="0"/>
        </a:spcAft>
        <a:defRPr sz="5600">
          <a:solidFill>
            <a:schemeClr val="tx2"/>
          </a:solidFill>
          <a:latin typeface="Arial" pitchFamily="34" charset="0"/>
        </a:defRPr>
      </a:lvl3pPr>
      <a:lvl4pPr algn="ctr" rtl="0" eaLnBrk="0" fontAlgn="base" hangingPunct="0">
        <a:spcBef>
          <a:spcPct val="0"/>
        </a:spcBef>
        <a:spcAft>
          <a:spcPct val="0"/>
        </a:spcAft>
        <a:defRPr sz="5600">
          <a:solidFill>
            <a:schemeClr val="tx2"/>
          </a:solidFill>
          <a:latin typeface="Arial" pitchFamily="34" charset="0"/>
        </a:defRPr>
      </a:lvl4pPr>
      <a:lvl5pPr algn="ctr" rtl="0" eaLnBrk="0" fontAlgn="base" hangingPunct="0">
        <a:spcBef>
          <a:spcPct val="0"/>
        </a:spcBef>
        <a:spcAft>
          <a:spcPct val="0"/>
        </a:spcAft>
        <a:defRPr sz="5600">
          <a:solidFill>
            <a:schemeClr val="tx2"/>
          </a:solidFill>
          <a:latin typeface="Arial" pitchFamily="34" charset="0"/>
        </a:defRPr>
      </a:lvl5pPr>
      <a:lvl6pPr marL="914400" algn="ctr" rtl="0" fontAlgn="base">
        <a:spcBef>
          <a:spcPct val="0"/>
        </a:spcBef>
        <a:spcAft>
          <a:spcPct val="0"/>
        </a:spcAft>
        <a:defRPr sz="5600">
          <a:solidFill>
            <a:schemeClr val="tx2"/>
          </a:solidFill>
          <a:latin typeface="Arial" pitchFamily="34" charset="0"/>
        </a:defRPr>
      </a:lvl6pPr>
      <a:lvl7pPr marL="1828800" algn="ctr" rtl="0" fontAlgn="base">
        <a:spcBef>
          <a:spcPct val="0"/>
        </a:spcBef>
        <a:spcAft>
          <a:spcPct val="0"/>
        </a:spcAft>
        <a:defRPr sz="5600">
          <a:solidFill>
            <a:schemeClr val="tx2"/>
          </a:solidFill>
          <a:latin typeface="Arial" pitchFamily="34" charset="0"/>
        </a:defRPr>
      </a:lvl7pPr>
      <a:lvl8pPr marL="2743200" algn="ctr" rtl="0" fontAlgn="base">
        <a:spcBef>
          <a:spcPct val="0"/>
        </a:spcBef>
        <a:spcAft>
          <a:spcPct val="0"/>
        </a:spcAft>
        <a:defRPr sz="5600">
          <a:solidFill>
            <a:schemeClr val="tx2"/>
          </a:solidFill>
          <a:latin typeface="Arial" pitchFamily="34" charset="0"/>
        </a:defRPr>
      </a:lvl8pPr>
      <a:lvl9pPr marL="3657600" algn="ctr" rtl="0" fontAlgn="base">
        <a:spcBef>
          <a:spcPct val="0"/>
        </a:spcBef>
        <a:spcAft>
          <a:spcPct val="0"/>
        </a:spcAft>
        <a:defRPr sz="5600">
          <a:solidFill>
            <a:schemeClr val="tx2"/>
          </a:solidFill>
          <a:latin typeface="Arial" pitchFamily="34" charset="0"/>
        </a:defRPr>
      </a:lvl9pPr>
    </p:titleStyle>
    <p:bodyStyle>
      <a:lvl1pPr marL="685800" indent="-685800" algn="l" rtl="0" eaLnBrk="0" fontAlgn="base" hangingPunct="0">
        <a:spcBef>
          <a:spcPct val="20000"/>
        </a:spcBef>
        <a:spcAft>
          <a:spcPct val="0"/>
        </a:spcAft>
        <a:buChar char="•"/>
        <a:defRPr sz="4400">
          <a:solidFill>
            <a:schemeClr val="tx1"/>
          </a:solidFill>
          <a:latin typeface="+mn-lt"/>
          <a:ea typeface="+mn-ea"/>
          <a:cs typeface="+mn-cs"/>
        </a:defRPr>
      </a:lvl1pPr>
      <a:lvl2pPr marL="1485900" indent="-571500" algn="l" rtl="0" eaLnBrk="0" fontAlgn="base" hangingPunct="0">
        <a:spcBef>
          <a:spcPct val="20000"/>
        </a:spcBef>
        <a:spcAft>
          <a:spcPct val="0"/>
        </a:spcAft>
        <a:buChar char="–"/>
        <a:defRPr sz="4400">
          <a:solidFill>
            <a:schemeClr val="tx1"/>
          </a:solidFill>
          <a:latin typeface="+mn-lt"/>
        </a:defRPr>
      </a:lvl2pPr>
      <a:lvl3pPr marL="2286000" indent="-457200" algn="l" rtl="0" eaLnBrk="0" fontAlgn="base" hangingPunct="0">
        <a:spcBef>
          <a:spcPct val="20000"/>
        </a:spcBef>
        <a:spcAft>
          <a:spcPct val="0"/>
        </a:spcAft>
        <a:buChar char="•"/>
        <a:defRPr sz="4400">
          <a:solidFill>
            <a:schemeClr val="tx1"/>
          </a:solidFill>
          <a:latin typeface="+mn-lt"/>
        </a:defRPr>
      </a:lvl3pPr>
      <a:lvl4pPr marL="3200400" indent="-457200" algn="l" rtl="0" eaLnBrk="0" fontAlgn="base" hangingPunct="0">
        <a:spcBef>
          <a:spcPct val="20000"/>
        </a:spcBef>
        <a:spcAft>
          <a:spcPct val="0"/>
        </a:spcAft>
        <a:buChar char="–"/>
        <a:defRPr sz="4400">
          <a:solidFill>
            <a:schemeClr val="tx1"/>
          </a:solidFill>
          <a:latin typeface="+mn-lt"/>
        </a:defRPr>
      </a:lvl4pPr>
      <a:lvl5pPr marL="4114800" indent="-457200" algn="l" rtl="0" eaLnBrk="0" fontAlgn="base" hangingPunct="0">
        <a:spcBef>
          <a:spcPct val="20000"/>
        </a:spcBef>
        <a:spcAft>
          <a:spcPct val="0"/>
        </a:spcAft>
        <a:buChar char="»"/>
        <a:defRPr sz="4400">
          <a:solidFill>
            <a:schemeClr val="tx1"/>
          </a:solidFill>
          <a:latin typeface="+mn-lt"/>
        </a:defRPr>
      </a:lvl5pPr>
      <a:lvl6pPr marL="5029200" indent="-457200" algn="l" rtl="0" fontAlgn="base">
        <a:spcBef>
          <a:spcPct val="20000"/>
        </a:spcBef>
        <a:spcAft>
          <a:spcPct val="0"/>
        </a:spcAft>
        <a:buChar char="»"/>
        <a:defRPr sz="4400">
          <a:solidFill>
            <a:schemeClr val="tx1"/>
          </a:solidFill>
          <a:latin typeface="+mn-lt"/>
        </a:defRPr>
      </a:lvl6pPr>
      <a:lvl7pPr marL="5943600" indent="-457200" algn="l" rtl="0" fontAlgn="base">
        <a:spcBef>
          <a:spcPct val="20000"/>
        </a:spcBef>
        <a:spcAft>
          <a:spcPct val="0"/>
        </a:spcAft>
        <a:buChar char="»"/>
        <a:defRPr sz="4400">
          <a:solidFill>
            <a:schemeClr val="tx1"/>
          </a:solidFill>
          <a:latin typeface="+mn-lt"/>
        </a:defRPr>
      </a:lvl7pPr>
      <a:lvl8pPr marL="6858000" indent="-457200" algn="l" rtl="0" fontAlgn="base">
        <a:spcBef>
          <a:spcPct val="20000"/>
        </a:spcBef>
        <a:spcAft>
          <a:spcPct val="0"/>
        </a:spcAft>
        <a:buChar char="»"/>
        <a:defRPr sz="4400">
          <a:solidFill>
            <a:schemeClr val="tx1"/>
          </a:solidFill>
          <a:latin typeface="+mn-lt"/>
        </a:defRPr>
      </a:lvl8pPr>
      <a:lvl9pPr marL="7772400" indent="-457200" algn="l" rtl="0" fontAlgn="base">
        <a:spcBef>
          <a:spcPct val="20000"/>
        </a:spcBef>
        <a:spcAft>
          <a:spcPct val="0"/>
        </a:spcAft>
        <a:buChar char="»"/>
        <a:defRPr sz="4400">
          <a:solidFill>
            <a:schemeClr val="tx1"/>
          </a:solidFill>
          <a:latin typeface="+mn-lt"/>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3.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4.svg"/><Relationship Id="rId11" Type="http://schemas.openxmlformats.org/officeDocument/2006/relationships/image" Target="../media/image8.png"/><Relationship Id="rId5" Type="http://schemas.openxmlformats.org/officeDocument/2006/relationships/image" Target="../media/image23.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jpg"/><Relationship Id="rId4" Type="http://schemas.openxmlformats.org/officeDocument/2006/relationships/image" Target="../media/image26.png"/><Relationship Id="rId9" Type="http://schemas.openxmlformats.org/officeDocument/2006/relationships/image" Target="../media/image31.jp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9.jpg"/><Relationship Id="rId4" Type="http://schemas.openxmlformats.org/officeDocument/2006/relationships/hyperlink" Target="http://www.youtube.com/watch?v=3E6KsHAg3j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44.png"/><Relationship Id="rId5" Type="http://schemas.openxmlformats.org/officeDocument/2006/relationships/image" Target="../media/image31.jpg"/><Relationship Id="rId10"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42.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hyperlink" Target="https://arxiv.org/pdf/2401.06580"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jpg"/><Relationship Id="rId4" Type="http://schemas.openxmlformats.org/officeDocument/2006/relationships/image" Target="../media/image46.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hyperlink" Target="https://2024.emnlp.org/" TargetMode="External"/><Relationship Id="rId4" Type="http://schemas.openxmlformats.org/officeDocument/2006/relationships/hyperlink" Target="https://arxiv.org/abs/2410.1439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6.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9.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6.sv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2.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9.svg"/><Relationship Id="rId11" Type="http://schemas.openxmlformats.org/officeDocument/2006/relationships/image" Target="../media/image8.png"/><Relationship Id="rId5" Type="http://schemas.openxmlformats.org/officeDocument/2006/relationships/image" Target="../media/image58.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sv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0.xml"/><Relationship Id="rId7" Type="http://schemas.openxmlformats.org/officeDocument/2006/relationships/hyperlink" Target="https://www.slido.com/powerpoint-polling?utm_source=powerpoint&amp;utm_medium=placeholder-slide" TargetMode="External"/><Relationship Id="rId12" Type="http://schemas.openxmlformats.org/officeDocument/2006/relationships/image" Target="../media/image9.sv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sv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hyperlink" Target="https://www.slido.com/support/ppi/how-to-change-the-design" TargetMode="External"/><Relationship Id="rId4" Type="http://schemas.openxmlformats.org/officeDocument/2006/relationships/slideLayout" Target="../slideLayouts/slideLayout45.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
          <p:cNvSpPr txBox="1">
            <a:spLocks noGrp="1"/>
          </p:cNvSpPr>
          <p:nvPr>
            <p:ph type="title"/>
          </p:nvPr>
        </p:nvSpPr>
        <p:spPr>
          <a:xfrm>
            <a:off x="1080374" y="-1499616"/>
            <a:ext cx="18430800" cy="72978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Clr>
                <a:schemeClr val="dk1"/>
              </a:buClr>
              <a:buSzPts val="1100"/>
              <a:buFont typeface="Arial"/>
              <a:buNone/>
            </a:pPr>
            <a:r>
              <a:rPr lang="en-US" dirty="0" err="1"/>
              <a:t>GenAI</a:t>
            </a:r>
            <a:r>
              <a:rPr lang="en-US" dirty="0"/>
              <a:t>-powered Software Engineering</a:t>
            </a:r>
            <a:endParaRPr dirty="0"/>
          </a:p>
        </p:txBody>
      </p:sp>
      <p:sp>
        <p:nvSpPr>
          <p:cNvPr id="477" name="Google Shape;477;p1"/>
          <p:cNvSpPr txBox="1">
            <a:spLocks noGrp="1"/>
          </p:cNvSpPr>
          <p:nvPr>
            <p:ph type="body" idx="2"/>
          </p:nvPr>
        </p:nvSpPr>
        <p:spPr>
          <a:xfrm>
            <a:off x="1097275" y="10661900"/>
            <a:ext cx="14651100" cy="1280400"/>
          </a:xfrm>
          <a:prstGeom prst="rect">
            <a:avLst/>
          </a:prstGeom>
          <a:noFill/>
          <a:ln>
            <a:noFill/>
          </a:ln>
        </p:spPr>
        <p:txBody>
          <a:bodyPr spcFirstLastPara="1" wrap="square" lIns="0" tIns="195025" rIns="0" bIns="0" anchor="t" anchorCtr="0">
            <a:noAutofit/>
          </a:bodyPr>
          <a:lstStyle/>
          <a:p>
            <a:pPr marL="0" lvl="0" indent="0" algn="l" rtl="0">
              <a:lnSpc>
                <a:spcPct val="100000"/>
              </a:lnSpc>
              <a:spcBef>
                <a:spcPts val="0"/>
              </a:spcBef>
              <a:spcAft>
                <a:spcPts val="0"/>
              </a:spcAft>
              <a:buSzPts val="3700"/>
              <a:buNone/>
            </a:pPr>
            <a:r>
              <a:rPr lang="en-US" dirty="0"/>
              <a:t>Danny Dig</a:t>
            </a:r>
            <a:endParaRPr dirty="0">
              <a:latin typeface="Inter"/>
              <a:ea typeface="Inter"/>
              <a:cs typeface="Inter"/>
              <a:sym typeface="Inter"/>
            </a:endParaRPr>
          </a:p>
        </p:txBody>
      </p:sp>
      <p:sp>
        <p:nvSpPr>
          <p:cNvPr id="2" name="Title 1">
            <a:extLst>
              <a:ext uri="{FF2B5EF4-FFF2-40B4-BE49-F238E27FC236}">
                <a16:creationId xmlns:a16="http://schemas.microsoft.com/office/drawing/2014/main" id="{4774ABF3-694F-F2DC-1285-0B2C486E0CBD}"/>
              </a:ext>
            </a:extLst>
          </p:cNvPr>
          <p:cNvSpPr txBox="1">
            <a:spLocks/>
          </p:cNvSpPr>
          <p:nvPr/>
        </p:nvSpPr>
        <p:spPr>
          <a:xfrm>
            <a:off x="8301775" y="7634120"/>
            <a:ext cx="22452600" cy="2827500"/>
          </a:xfrm>
          <a:prstGeom prst="rect">
            <a:avLst/>
          </a:prstGeom>
          <a:noFill/>
          <a:ln>
            <a:noFill/>
          </a:ln>
        </p:spPr>
        <p:txBody>
          <a:bodyPr spcFirstLastPara="1" wrap="square" lIns="0" tIns="243750" rIns="0" bIns="24375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2800"/>
              <a:buFont typeface="Inter"/>
              <a:buNone/>
              <a:defRPr sz="12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Open Sans"/>
                <a:ea typeface="Open Sans"/>
                <a:cs typeface="Open Sans"/>
                <a:sym typeface="Open Sans"/>
              </a:defRPr>
            </a:lvl9pPr>
          </a:lstStyle>
          <a:p>
            <a:r>
              <a:rPr lang="en-US" altLang="en-US" sz="6800" dirty="0"/>
              <a:t>CSCI 7000-011</a:t>
            </a:r>
          </a:p>
          <a:p>
            <a:r>
              <a:rPr lang="en-US" altLang="en-US" sz="6800" dirty="0"/>
              <a:t>Tue/Thu @2pm</a:t>
            </a:r>
          </a:p>
        </p:txBody>
      </p:sp>
      <p:pic>
        <p:nvPicPr>
          <p:cNvPr id="3" name="Picture 2">
            <a:extLst>
              <a:ext uri="{FF2B5EF4-FFF2-40B4-BE49-F238E27FC236}">
                <a16:creationId xmlns:a16="http://schemas.microsoft.com/office/drawing/2014/main" id="{A45A87E2-55BA-E4E1-18AE-8126F969AC25}"/>
              </a:ext>
            </a:extLst>
          </p:cNvPr>
          <p:cNvPicPr>
            <a:picLocks noChangeAspect="1"/>
          </p:cNvPicPr>
          <p:nvPr/>
        </p:nvPicPr>
        <p:blipFill>
          <a:blip r:embed="rId3"/>
          <a:stretch>
            <a:fillRect/>
          </a:stretch>
        </p:blipFill>
        <p:spPr>
          <a:xfrm>
            <a:off x="1080374" y="11613116"/>
            <a:ext cx="3441701" cy="17646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C52A-17FF-5BF0-DFB1-7C86CBC7F0B7}"/>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00AAEB56-0BE8-9543-79FF-6306648E6F3E}"/>
              </a:ext>
            </a:extLst>
          </p:cNvPr>
          <p:cNvSpPr>
            <a:spLocks noGrp="1"/>
          </p:cNvSpPr>
          <p:nvPr>
            <p:ph type="pic" idx="2"/>
          </p:nvPr>
        </p:nvSpPr>
        <p:spPr/>
        <p:txBody>
          <a:bodyPr/>
          <a:lstStyle/>
          <a:p>
            <a:endParaRPr lang="en-US"/>
          </a:p>
        </p:txBody>
      </p:sp>
      <p:sp>
        <p:nvSpPr>
          <p:cNvPr id="4" name="Text Placeholder 3">
            <a:extLst>
              <a:ext uri="{FF2B5EF4-FFF2-40B4-BE49-F238E27FC236}">
                <a16:creationId xmlns:a16="http://schemas.microsoft.com/office/drawing/2014/main" id="{2C50C0E5-F54A-F693-2DCB-557C64B58CC3}"/>
              </a:ext>
            </a:extLst>
          </p:cNvPr>
          <p:cNvSpPr>
            <a:spLocks noGrp="1"/>
          </p:cNvSpPr>
          <p:nvPr>
            <p:ph type="body" idx="1"/>
          </p:nvPr>
        </p:nvSpPr>
        <p:spPr/>
        <p:txBody>
          <a:bodyPr/>
          <a:lstStyle/>
          <a:p>
            <a:endParaRPr lang="en-US"/>
          </a:p>
        </p:txBody>
      </p:sp>
      <p:pic>
        <p:nvPicPr>
          <p:cNvPr id="1026" name="Picture 2">
            <a:extLst>
              <a:ext uri="{FF2B5EF4-FFF2-40B4-BE49-F238E27FC236}">
                <a16:creationId xmlns:a16="http://schemas.microsoft.com/office/drawing/2014/main" id="{079176F2-19E7-668D-B944-AB15A4EA9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0"/>
            <a:ext cx="23506113"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9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50"/>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AI suggests names</a:t>
            </a:r>
            <a:endParaRPr/>
          </a:p>
        </p:txBody>
      </p:sp>
      <p:sp>
        <p:nvSpPr>
          <p:cNvPr id="253" name="Google Shape;253;p50"/>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0"/>
              </a:spcAft>
              <a:buClr>
                <a:schemeClr val="dk1"/>
              </a:buClr>
              <a:buSzPts val="1500"/>
              <a:buFont typeface="Arial"/>
              <a:buNone/>
            </a:pPr>
            <a:r>
              <a:rPr lang="en"/>
              <a:t>Programmers don’t spend enough time giving intention revealing names to code entities, though it is crucial for code readability</a:t>
            </a:r>
            <a:endParaRPr/>
          </a:p>
          <a:p>
            <a:pPr marL="0" lvl="0" indent="0" algn="l" rtl="0">
              <a:spcBef>
                <a:spcPts val="1600"/>
              </a:spcBef>
              <a:spcAft>
                <a:spcPts val="1600"/>
              </a:spcAft>
              <a:buClr>
                <a:schemeClr val="dk1"/>
              </a:buClr>
              <a:buSzPts val="1500"/>
              <a:buFont typeface="Arial"/>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51"/>
          <p:cNvPicPr preferRelativeResize="0"/>
          <p:nvPr/>
        </p:nvPicPr>
        <p:blipFill rotWithShape="1">
          <a:blip r:embed="rId3">
            <a:alphaModFix/>
          </a:blip>
          <a:srcRect/>
          <a:stretch/>
        </p:blipFill>
        <p:spPr>
          <a:xfrm>
            <a:off x="-1141475" y="635700"/>
            <a:ext cx="26666949" cy="1244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2"/>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Multi-file changes</a:t>
            </a:r>
            <a:endParaRPr/>
          </a:p>
        </p:txBody>
      </p:sp>
      <p:sp>
        <p:nvSpPr>
          <p:cNvPr id="264" name="Google Shape;264;p52"/>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0"/>
              </a:spcAft>
              <a:buClr>
                <a:schemeClr val="dk1"/>
              </a:buClr>
              <a:buSzPts val="1500"/>
              <a:buFont typeface="Arial"/>
              <a:buNone/>
            </a:pPr>
            <a:r>
              <a:rPr lang="en"/>
              <a:t>Programmers fail to propagate changes consistently</a:t>
            </a:r>
            <a:endParaRPr/>
          </a:p>
          <a:p>
            <a:pPr marL="0" lvl="0" indent="0" algn="l" rtl="0">
              <a:spcBef>
                <a:spcPts val="1600"/>
              </a:spcBef>
              <a:spcAft>
                <a:spcPts val="1600"/>
              </a:spcAft>
              <a:buClr>
                <a:schemeClr val="dk1"/>
              </a:buClr>
              <a:buSzPts val="1500"/>
              <a:buFont typeface="Arial"/>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4" name="multiFile-Edit.m4v">
            <a:hlinkClick r:id="" action="ppaction://media"/>
            <a:extLst>
              <a:ext uri="{FF2B5EF4-FFF2-40B4-BE49-F238E27FC236}">
                <a16:creationId xmlns:a16="http://schemas.microsoft.com/office/drawing/2014/main" id="{A3A8E7D4-8359-885F-57C8-67F63E1831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35200" y="889000"/>
            <a:ext cx="19913600" cy="1193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4"/>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Smart coding agent in the IDE</a:t>
            </a:r>
            <a:endParaRPr/>
          </a:p>
        </p:txBody>
      </p:sp>
      <p:sp>
        <p:nvSpPr>
          <p:cNvPr id="275" name="Google Shape;275;p54"/>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0"/>
              </a:spcAft>
              <a:buClr>
                <a:schemeClr val="dk1"/>
              </a:buClr>
              <a:buSzPts val="1500"/>
              <a:buFont typeface="Arial"/>
              <a:buNone/>
            </a:pPr>
            <a:r>
              <a:rPr lang="en"/>
              <a:t>Lighten programmer’s load</a:t>
            </a:r>
            <a:endParaRPr/>
          </a:p>
          <a:p>
            <a:pPr marL="0" lvl="0" indent="0" algn="l" rtl="0">
              <a:spcBef>
                <a:spcPts val="1600"/>
              </a:spcBef>
              <a:spcAft>
                <a:spcPts val="1600"/>
              </a:spcAft>
              <a:buClr>
                <a:schemeClr val="dk1"/>
              </a:buClr>
              <a:buSzPts val="1500"/>
              <a:buFont typeface="Arial"/>
              <a:buNone/>
            </a:pPr>
            <a:endParaRPr/>
          </a:p>
        </p:txBody>
      </p:sp>
      <p:pic>
        <p:nvPicPr>
          <p:cNvPr id="276" name="Google Shape;276;p54"/>
          <p:cNvPicPr preferRelativeResize="0"/>
          <p:nvPr/>
        </p:nvPicPr>
        <p:blipFill rotWithShape="1">
          <a:blip r:embed="rId3">
            <a:alphaModFix/>
          </a:blip>
          <a:srcRect/>
          <a:stretch/>
        </p:blipFill>
        <p:spPr>
          <a:xfrm>
            <a:off x="406400" y="730257"/>
            <a:ext cx="3898900" cy="1282700"/>
          </a:xfrm>
          <a:prstGeom prst="rect">
            <a:avLst/>
          </a:prstGeom>
          <a:noFill/>
          <a:ln>
            <a:noFill/>
          </a:ln>
        </p:spPr>
      </p:pic>
      <p:pic>
        <p:nvPicPr>
          <p:cNvPr id="277" name="Google Shape;277;p54"/>
          <p:cNvPicPr preferRelativeResize="0"/>
          <p:nvPr/>
        </p:nvPicPr>
        <p:blipFill rotWithShape="1">
          <a:blip r:embed="rId4">
            <a:alphaModFix/>
          </a:blip>
          <a:srcRect/>
          <a:stretch/>
        </p:blipFill>
        <p:spPr>
          <a:xfrm>
            <a:off x="6245830" y="4946900"/>
            <a:ext cx="11892339" cy="900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5"/>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Code and ASK mode</a:t>
            </a:r>
            <a:endParaRPr/>
          </a:p>
        </p:txBody>
      </p:sp>
      <p:sp>
        <p:nvSpPr>
          <p:cNvPr id="283" name="Google Shape;283;p55"/>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0"/>
              </a:spcAft>
              <a:buClr>
                <a:schemeClr val="dk1"/>
              </a:buClr>
              <a:buSzPts val="1500"/>
              <a:buFont typeface="Arial"/>
              <a:buNone/>
            </a:pPr>
            <a:r>
              <a:rPr lang="en"/>
              <a:t>Lighten programmer’s load</a:t>
            </a:r>
            <a:endParaRPr/>
          </a:p>
          <a:p>
            <a:pPr marL="0" lvl="0" indent="0" algn="l" rtl="0">
              <a:spcBef>
                <a:spcPts val="1600"/>
              </a:spcBef>
              <a:spcAft>
                <a:spcPts val="1600"/>
              </a:spcAft>
              <a:buClr>
                <a:schemeClr val="dk1"/>
              </a:buClr>
              <a:buSzPts val="1500"/>
              <a:buFont typeface="Arial"/>
              <a:buNone/>
            </a:pPr>
            <a:endParaRPr/>
          </a:p>
        </p:txBody>
      </p:sp>
      <p:pic>
        <p:nvPicPr>
          <p:cNvPr id="284" name="Google Shape;284;p55"/>
          <p:cNvPicPr preferRelativeResize="0"/>
          <p:nvPr/>
        </p:nvPicPr>
        <p:blipFill rotWithShape="1">
          <a:blip r:embed="rId3">
            <a:alphaModFix/>
          </a:blip>
          <a:srcRect/>
          <a:stretch/>
        </p:blipFill>
        <p:spPr>
          <a:xfrm>
            <a:off x="406400" y="730257"/>
            <a:ext cx="3898900" cy="1282700"/>
          </a:xfrm>
          <a:prstGeom prst="rect">
            <a:avLst/>
          </a:prstGeom>
          <a:noFill/>
          <a:ln>
            <a:noFill/>
          </a:ln>
        </p:spPr>
      </p:pic>
      <p:pic>
        <p:nvPicPr>
          <p:cNvPr id="285" name="Google Shape;285;p55" descr="[object Object]"/>
          <p:cNvPicPr preferRelativeResize="0"/>
          <p:nvPr/>
        </p:nvPicPr>
        <p:blipFill rotWithShape="1">
          <a:blip r:embed="rId4">
            <a:alphaModFix/>
          </a:blip>
          <a:srcRect/>
          <a:stretch/>
        </p:blipFill>
        <p:spPr>
          <a:xfrm>
            <a:off x="5930679" y="4499850"/>
            <a:ext cx="12522642" cy="9480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840275-A556-F14C-4FBE-BCFFAC0ABFE1}"/>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B15A282-256E-98D1-6600-E03640B50747}"/>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solidFill>
                  <a:srgbClr val="000000"/>
                </a:solidFill>
              </a:rPr>
              <a:t>Which </a:t>
            </a:r>
            <a:r>
              <a:rPr lang="en-US" sz="4000" b="1" dirty="0" err="1">
                <a:solidFill>
                  <a:srgbClr val="000000"/>
                </a:solidFill>
              </a:rPr>
              <a:t>GenAI</a:t>
            </a:r>
            <a:r>
              <a:rPr lang="en-US" sz="4000" b="1" dirty="0">
                <a:solidFill>
                  <a:srgbClr val="000000"/>
                </a:solidFill>
              </a:rPr>
              <a:t> feature would you find most useful in your work? Please rank.</a:t>
            </a:r>
          </a:p>
        </p:txBody>
      </p:sp>
      <p:sp>
        <p:nvSpPr>
          <p:cNvPr id="4" name="Rectangle 3">
            <a:extLst>
              <a:ext uri="{FF2B5EF4-FFF2-40B4-BE49-F238E27FC236}">
                <a16:creationId xmlns:a16="http://schemas.microsoft.com/office/drawing/2014/main" id="{43F811DC-DB91-87F7-11D7-D1F4BF57029F}"/>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B2ECDFF4-126A-D203-3D1F-04ADCEEDA96E}"/>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D9C41708-B658-0917-1E2A-9A7A9EFD5741}"/>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93115244-0BC2-C3F2-57AA-B0631A665E9D}"/>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1676996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6"/>
          <p:cNvSpPr txBox="1">
            <a:spLocks noGrp="1"/>
          </p:cNvSpPr>
          <p:nvPr>
            <p:ph type="title"/>
          </p:nvPr>
        </p:nvSpPr>
        <p:spPr>
          <a:xfrm>
            <a:off x="1097275" y="1143000"/>
            <a:ext cx="22207500" cy="9519000"/>
          </a:xfrm>
          <a:prstGeom prst="rect">
            <a:avLst/>
          </a:prstGeom>
        </p:spPr>
        <p:txBody>
          <a:bodyPr spcFirstLastPara="1" wrap="square" lIns="0" tIns="0" rIns="0" bIns="268150" anchor="ctr" anchorCtr="0">
            <a:noAutofit/>
          </a:bodyPr>
          <a:lstStyle/>
          <a:p>
            <a:pPr marL="0" lvl="0" indent="0" algn="l" rtl="0">
              <a:spcBef>
                <a:spcPts val="0"/>
              </a:spcBef>
              <a:spcAft>
                <a:spcPts val="0"/>
              </a:spcAft>
              <a:buNone/>
            </a:pPr>
            <a:r>
              <a:rPr lang="en" dirty="0"/>
              <a:t>Examples: </a:t>
            </a:r>
            <a:r>
              <a:rPr lang="en" dirty="0" err="1"/>
              <a:t>GenAI</a:t>
            </a:r>
            <a:r>
              <a:rPr lang="en" dirty="0"/>
              <a:t>-powered SE Research</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
          <p:cNvSpPr txBox="1">
            <a:spLocks noGrp="1"/>
          </p:cNvSpPr>
          <p:nvPr>
            <p:ph type="ctrTitle"/>
          </p:nvPr>
        </p:nvSpPr>
        <p:spPr>
          <a:xfrm>
            <a:off x="667331" y="1192675"/>
            <a:ext cx="22721600" cy="5473600"/>
          </a:xfrm>
          <a:prstGeom prst="rect">
            <a:avLst/>
          </a:prstGeom>
          <a:noFill/>
          <a:ln>
            <a:noFill/>
          </a:ln>
        </p:spPr>
        <p:txBody>
          <a:bodyPr spcFirstLastPara="1" wrap="square" lIns="243800" tIns="243800" rIns="243800" bIns="243800" anchor="b" anchorCtr="0">
            <a:noAutofit/>
          </a:bodyPr>
          <a:lstStyle/>
          <a:p>
            <a:pPr marL="0" lvl="0" indent="0" algn="ctr" rtl="0">
              <a:lnSpc>
                <a:spcPct val="90000"/>
              </a:lnSpc>
              <a:spcBef>
                <a:spcPts val="0"/>
              </a:spcBef>
              <a:spcAft>
                <a:spcPts val="0"/>
              </a:spcAft>
              <a:buSzPts val="990"/>
              <a:buNone/>
            </a:pPr>
            <a:r>
              <a:rPr lang="en-US" sz="10667"/>
              <a:t>Next Generation Refactoring: LLM Insights and IDE for ExtractMethod</a:t>
            </a:r>
            <a:endParaRPr sz="10667"/>
          </a:p>
        </p:txBody>
      </p:sp>
      <p:sp>
        <p:nvSpPr>
          <p:cNvPr id="511" name="Google Shape;511;p5"/>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2700"/>
              <a:buNone/>
            </a:pPr>
            <a:fld id="{00000000-1234-1234-1234-123412341234}" type="slidenum">
              <a:rPr lang="en-US">
                <a:solidFill>
                  <a:schemeClr val="lt1"/>
                </a:solidFill>
              </a:rPr>
              <a:t>19</a:t>
            </a:fld>
            <a:endParaRPr>
              <a:solidFill>
                <a:schemeClr val="lt1"/>
              </a:solidFill>
            </a:endParaRPr>
          </a:p>
        </p:txBody>
      </p:sp>
      <p:pic>
        <p:nvPicPr>
          <p:cNvPr id="512" name="Google Shape;512;p5"/>
          <p:cNvPicPr preferRelativeResize="0"/>
          <p:nvPr/>
        </p:nvPicPr>
        <p:blipFill rotWithShape="1">
          <a:blip r:embed="rId3">
            <a:alphaModFix/>
          </a:blip>
          <a:srcRect/>
          <a:stretch/>
        </p:blipFill>
        <p:spPr>
          <a:xfrm>
            <a:off x="21366563" y="12579264"/>
            <a:ext cx="1037232" cy="1049600"/>
          </a:xfrm>
          <a:prstGeom prst="rect">
            <a:avLst/>
          </a:prstGeom>
          <a:noFill/>
          <a:ln>
            <a:noFill/>
          </a:ln>
        </p:spPr>
      </p:pic>
      <p:pic>
        <p:nvPicPr>
          <p:cNvPr id="513" name="Google Shape;513;p5"/>
          <p:cNvPicPr preferRelativeResize="0"/>
          <p:nvPr/>
        </p:nvPicPr>
        <p:blipFill rotWithShape="1">
          <a:blip r:embed="rId3">
            <a:alphaModFix/>
          </a:blip>
          <a:srcRect/>
          <a:stretch/>
        </p:blipFill>
        <p:spPr>
          <a:xfrm>
            <a:off x="619754" y="11261397"/>
            <a:ext cx="1755373" cy="1776304"/>
          </a:xfrm>
          <a:prstGeom prst="rect">
            <a:avLst/>
          </a:prstGeom>
          <a:noFill/>
          <a:ln>
            <a:noFill/>
          </a:ln>
        </p:spPr>
      </p:pic>
      <p:pic>
        <p:nvPicPr>
          <p:cNvPr id="514" name="Google Shape;514;p5"/>
          <p:cNvPicPr preferRelativeResize="0"/>
          <p:nvPr/>
        </p:nvPicPr>
        <p:blipFill rotWithShape="1">
          <a:blip r:embed="rId3">
            <a:alphaModFix/>
          </a:blip>
          <a:srcRect/>
          <a:stretch/>
        </p:blipFill>
        <p:spPr>
          <a:xfrm>
            <a:off x="43251555" y="13848883"/>
            <a:ext cx="2739315" cy="2771979"/>
          </a:xfrm>
          <a:prstGeom prst="rect">
            <a:avLst/>
          </a:prstGeom>
          <a:noFill/>
          <a:ln>
            <a:noFill/>
          </a:ln>
        </p:spPr>
      </p:pic>
      <p:pic>
        <p:nvPicPr>
          <p:cNvPr id="515" name="Google Shape;515;p5"/>
          <p:cNvPicPr preferRelativeResize="0"/>
          <p:nvPr/>
        </p:nvPicPr>
        <p:blipFill rotWithShape="1">
          <a:blip r:embed="rId4">
            <a:alphaModFix/>
          </a:blip>
          <a:srcRect/>
          <a:stretch/>
        </p:blipFill>
        <p:spPr>
          <a:xfrm>
            <a:off x="8787976" y="10965560"/>
            <a:ext cx="2773152" cy="1776304"/>
          </a:xfrm>
          <a:prstGeom prst="rect">
            <a:avLst/>
          </a:prstGeom>
          <a:noFill/>
          <a:ln>
            <a:noFill/>
          </a:ln>
        </p:spPr>
      </p:pic>
      <p:pic>
        <p:nvPicPr>
          <p:cNvPr id="516" name="Google Shape;516;p5"/>
          <p:cNvPicPr preferRelativeResize="0"/>
          <p:nvPr/>
        </p:nvPicPr>
        <p:blipFill rotWithShape="1">
          <a:blip r:embed="rId4">
            <a:alphaModFix/>
          </a:blip>
          <a:srcRect/>
          <a:stretch/>
        </p:blipFill>
        <p:spPr>
          <a:xfrm>
            <a:off x="35576560" y="13883261"/>
            <a:ext cx="5718680" cy="3663021"/>
          </a:xfrm>
          <a:prstGeom prst="rect">
            <a:avLst/>
          </a:prstGeom>
          <a:noFill/>
          <a:ln>
            <a:noFill/>
          </a:ln>
        </p:spPr>
      </p:pic>
      <p:pic>
        <p:nvPicPr>
          <p:cNvPr id="517" name="Google Shape;517;p5"/>
          <p:cNvPicPr preferRelativeResize="0"/>
          <p:nvPr/>
        </p:nvPicPr>
        <p:blipFill rotWithShape="1">
          <a:blip r:embed="rId5">
            <a:alphaModFix/>
          </a:blip>
          <a:srcRect/>
          <a:stretch/>
        </p:blipFill>
        <p:spPr>
          <a:xfrm>
            <a:off x="12455795" y="11129387"/>
            <a:ext cx="1776304" cy="1776304"/>
          </a:xfrm>
          <a:prstGeom prst="rect">
            <a:avLst/>
          </a:prstGeom>
          <a:noFill/>
          <a:ln>
            <a:noFill/>
          </a:ln>
        </p:spPr>
      </p:pic>
      <p:grpSp>
        <p:nvGrpSpPr>
          <p:cNvPr id="518" name="Google Shape;518;p5"/>
          <p:cNvGrpSpPr/>
          <p:nvPr/>
        </p:nvGrpSpPr>
        <p:grpSpPr>
          <a:xfrm>
            <a:off x="18294020" y="7584502"/>
            <a:ext cx="3854781" cy="3075445"/>
            <a:chOff x="3957248" y="3695216"/>
            <a:chExt cx="1816426" cy="1449192"/>
          </a:xfrm>
        </p:grpSpPr>
        <p:sp>
          <p:nvSpPr>
            <p:cNvPr id="519" name="Google Shape;519;p5"/>
            <p:cNvSpPr txBox="1"/>
            <p:nvPr/>
          </p:nvSpPr>
          <p:spPr>
            <a:xfrm>
              <a:off x="3957248" y="4543929"/>
              <a:ext cx="1816426" cy="60047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Timofey Bryksin</a:t>
              </a:r>
              <a:endParaRPr sz="4267" b="0" i="0" u="none" strike="noStrike" cap="none">
                <a:solidFill>
                  <a:schemeClr val="lt1"/>
                </a:solidFill>
                <a:latin typeface="Open Sans"/>
                <a:ea typeface="Open Sans"/>
                <a:cs typeface="Open Sans"/>
                <a:sym typeface="Open Sans"/>
              </a:endParaRPr>
            </a:p>
          </p:txBody>
        </p:sp>
        <p:pic>
          <p:nvPicPr>
            <p:cNvPr id="520" name="Google Shape;520;p5"/>
            <p:cNvPicPr preferRelativeResize="0"/>
            <p:nvPr/>
          </p:nvPicPr>
          <p:blipFill rotWithShape="1">
            <a:blip r:embed="rId6">
              <a:alphaModFix/>
            </a:blip>
            <a:srcRect/>
            <a:stretch/>
          </p:blipFill>
          <p:spPr>
            <a:xfrm>
              <a:off x="4046841" y="3695216"/>
              <a:ext cx="814214" cy="814214"/>
            </a:xfrm>
            <a:prstGeom prst="rect">
              <a:avLst/>
            </a:prstGeom>
            <a:noFill/>
            <a:ln>
              <a:noFill/>
            </a:ln>
          </p:spPr>
        </p:pic>
      </p:grpSp>
      <p:grpSp>
        <p:nvGrpSpPr>
          <p:cNvPr id="521" name="Google Shape;521;p5"/>
          <p:cNvGrpSpPr/>
          <p:nvPr/>
        </p:nvGrpSpPr>
        <p:grpSpPr>
          <a:xfrm>
            <a:off x="21115607" y="7696787"/>
            <a:ext cx="1877347" cy="1995095"/>
            <a:chOff x="5544558" y="3720119"/>
            <a:chExt cx="796064" cy="845994"/>
          </a:xfrm>
        </p:grpSpPr>
        <p:sp>
          <p:nvSpPr>
            <p:cNvPr id="522" name="Google Shape;522;p5"/>
            <p:cNvSpPr txBox="1"/>
            <p:nvPr/>
          </p:nvSpPr>
          <p:spPr>
            <a:xfrm>
              <a:off x="5642093" y="4244288"/>
              <a:ext cx="698529" cy="321825"/>
            </a:xfrm>
            <a:prstGeom prst="rect">
              <a:avLst/>
            </a:prstGeom>
            <a:noFill/>
            <a:ln>
              <a:noFill/>
            </a:ln>
          </p:spPr>
          <p:txBody>
            <a:bodyPr spcFirstLastPara="1" wrap="square" lIns="0" tIns="520050" rIns="0" bIns="0" anchor="t" anchorCtr="0">
              <a:noAutofit/>
            </a:bodyPr>
            <a:lstStyle/>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Arial"/>
                  <a:ea typeface="Arial"/>
                  <a:cs typeface="Arial"/>
                  <a:sym typeface="Arial"/>
                </a:rPr>
                <a:t>Danny Dig</a:t>
              </a:r>
              <a:endParaRPr sz="1400" b="0" i="0" u="none" strike="noStrike" cap="none">
                <a:solidFill>
                  <a:srgbClr val="000000"/>
                </a:solidFill>
                <a:latin typeface="Arial"/>
                <a:ea typeface="Arial"/>
                <a:cs typeface="Arial"/>
                <a:sym typeface="Arial"/>
              </a:endParaRPr>
            </a:p>
          </p:txBody>
        </p:sp>
        <p:pic>
          <p:nvPicPr>
            <p:cNvPr id="523" name="Google Shape;523;p5" descr="Profile photo for Danny Dig"/>
            <p:cNvPicPr preferRelativeResize="0"/>
            <p:nvPr/>
          </p:nvPicPr>
          <p:blipFill rotWithShape="1">
            <a:blip r:embed="rId7">
              <a:alphaModFix/>
            </a:blip>
            <a:srcRect/>
            <a:stretch/>
          </p:blipFill>
          <p:spPr>
            <a:xfrm>
              <a:off x="5544558" y="3720119"/>
              <a:ext cx="732862" cy="732862"/>
            </a:xfrm>
            <a:prstGeom prst="rect">
              <a:avLst/>
            </a:prstGeom>
            <a:noFill/>
            <a:ln>
              <a:noFill/>
            </a:ln>
          </p:spPr>
        </p:pic>
      </p:grpSp>
      <p:grpSp>
        <p:nvGrpSpPr>
          <p:cNvPr id="524" name="Google Shape;524;p5"/>
          <p:cNvGrpSpPr/>
          <p:nvPr/>
        </p:nvGrpSpPr>
        <p:grpSpPr>
          <a:xfrm>
            <a:off x="496915" y="7616560"/>
            <a:ext cx="2133919" cy="3247120"/>
            <a:chOff x="831866" y="1968362"/>
            <a:chExt cx="1065711" cy="1621661"/>
          </a:xfrm>
        </p:grpSpPr>
        <p:pic>
          <p:nvPicPr>
            <p:cNvPr id="525" name="Google Shape;525;p5" descr="A person with his hand on his chin&#10;&#10;Description automatically generated"/>
            <p:cNvPicPr preferRelativeResize="0"/>
            <p:nvPr/>
          </p:nvPicPr>
          <p:blipFill rotWithShape="1">
            <a:blip r:embed="rId8">
              <a:alphaModFix/>
            </a:blip>
            <a:srcRect/>
            <a:stretch/>
          </p:blipFill>
          <p:spPr>
            <a:xfrm>
              <a:off x="1020255" y="1968362"/>
              <a:ext cx="781218" cy="959335"/>
            </a:xfrm>
            <a:prstGeom prst="rect">
              <a:avLst/>
            </a:prstGeom>
            <a:noFill/>
            <a:ln>
              <a:noFill/>
            </a:ln>
          </p:spPr>
        </p:pic>
        <p:sp>
          <p:nvSpPr>
            <p:cNvPr id="526" name="Google Shape;526;p5"/>
            <p:cNvSpPr txBox="1"/>
            <p:nvPr/>
          </p:nvSpPr>
          <p:spPr>
            <a:xfrm>
              <a:off x="831866" y="2888025"/>
              <a:ext cx="1065711" cy="701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Dorin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Pomian</a:t>
              </a:r>
              <a:endParaRPr sz="4267" b="0" i="0" u="none" strike="noStrike" cap="none">
                <a:solidFill>
                  <a:schemeClr val="lt1"/>
                </a:solidFill>
                <a:latin typeface="Arial"/>
                <a:ea typeface="Arial"/>
                <a:cs typeface="Arial"/>
                <a:sym typeface="Arial"/>
              </a:endParaRPr>
            </a:p>
          </p:txBody>
        </p:sp>
      </p:grpSp>
      <p:grpSp>
        <p:nvGrpSpPr>
          <p:cNvPr id="527" name="Google Shape;527;p5"/>
          <p:cNvGrpSpPr/>
          <p:nvPr/>
        </p:nvGrpSpPr>
        <p:grpSpPr>
          <a:xfrm>
            <a:off x="3048002" y="7674914"/>
            <a:ext cx="5585789" cy="3118306"/>
            <a:chOff x="2404069" y="2103728"/>
            <a:chExt cx="2435282" cy="1359513"/>
          </a:xfrm>
        </p:grpSpPr>
        <p:pic>
          <p:nvPicPr>
            <p:cNvPr id="528" name="Google Shape;528;p5" descr="A person in a blue shirt&#10;&#10;Description automatically generated"/>
            <p:cNvPicPr preferRelativeResize="0"/>
            <p:nvPr/>
          </p:nvPicPr>
          <p:blipFill rotWithShape="1">
            <a:blip r:embed="rId9">
              <a:alphaModFix/>
            </a:blip>
            <a:srcRect/>
            <a:stretch/>
          </p:blipFill>
          <p:spPr>
            <a:xfrm>
              <a:off x="2464967" y="2103728"/>
              <a:ext cx="784857" cy="784858"/>
            </a:xfrm>
            <a:prstGeom prst="rect">
              <a:avLst/>
            </a:prstGeom>
            <a:noFill/>
            <a:ln>
              <a:noFill/>
            </a:ln>
          </p:spPr>
        </p:pic>
        <p:sp>
          <p:nvSpPr>
            <p:cNvPr id="529" name="Google Shape;529;p5"/>
            <p:cNvSpPr txBox="1"/>
            <p:nvPr/>
          </p:nvSpPr>
          <p:spPr>
            <a:xfrm>
              <a:off x="2404069" y="2850412"/>
              <a:ext cx="2435282" cy="6128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Abhiram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Bellur</a:t>
              </a:r>
              <a:endParaRPr sz="4267" b="0" i="0" u="none" strike="noStrike" cap="none">
                <a:solidFill>
                  <a:schemeClr val="lt1"/>
                </a:solidFill>
                <a:latin typeface="Arial"/>
                <a:ea typeface="Arial"/>
                <a:cs typeface="Arial"/>
                <a:sym typeface="Arial"/>
              </a:endParaRPr>
            </a:p>
          </p:txBody>
        </p:sp>
      </p:grpSp>
      <p:grpSp>
        <p:nvGrpSpPr>
          <p:cNvPr id="530" name="Google Shape;530;p5"/>
          <p:cNvGrpSpPr/>
          <p:nvPr/>
        </p:nvGrpSpPr>
        <p:grpSpPr>
          <a:xfrm>
            <a:off x="5935465" y="7661636"/>
            <a:ext cx="2802136" cy="3150165"/>
            <a:chOff x="4351459" y="1995404"/>
            <a:chExt cx="1146409" cy="1288795"/>
          </a:xfrm>
        </p:grpSpPr>
        <p:pic>
          <p:nvPicPr>
            <p:cNvPr id="531" name="Google Shape;531;p5" descr="A person in a red shirt&#10;&#10;Description automatically generated"/>
            <p:cNvPicPr preferRelativeResize="0"/>
            <p:nvPr/>
          </p:nvPicPr>
          <p:blipFill rotWithShape="1">
            <a:blip r:embed="rId10">
              <a:alphaModFix/>
            </a:blip>
            <a:srcRect/>
            <a:stretch/>
          </p:blipFill>
          <p:spPr>
            <a:xfrm>
              <a:off x="4401818" y="1995404"/>
              <a:ext cx="736506" cy="736506"/>
            </a:xfrm>
            <a:prstGeom prst="rect">
              <a:avLst/>
            </a:prstGeom>
            <a:noFill/>
            <a:ln>
              <a:noFill/>
            </a:ln>
          </p:spPr>
        </p:pic>
        <p:sp>
          <p:nvSpPr>
            <p:cNvPr id="532" name="Google Shape;532;p5"/>
            <p:cNvSpPr txBox="1"/>
            <p:nvPr/>
          </p:nvSpPr>
          <p:spPr>
            <a:xfrm>
              <a:off x="4351459" y="2762848"/>
              <a:ext cx="1146409" cy="52135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Malinda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Dilhara</a:t>
              </a:r>
              <a:endParaRPr sz="4267" b="0" i="0" u="none" strike="noStrike" cap="none">
                <a:solidFill>
                  <a:schemeClr val="lt1"/>
                </a:solidFill>
                <a:latin typeface="Open Sans"/>
                <a:ea typeface="Open Sans"/>
                <a:cs typeface="Open Sans"/>
                <a:sym typeface="Open Sans"/>
              </a:endParaRPr>
            </a:p>
          </p:txBody>
        </p:sp>
      </p:grpSp>
      <p:grpSp>
        <p:nvGrpSpPr>
          <p:cNvPr id="533" name="Google Shape;533;p5"/>
          <p:cNvGrpSpPr/>
          <p:nvPr/>
        </p:nvGrpSpPr>
        <p:grpSpPr>
          <a:xfrm>
            <a:off x="9126757" y="7665788"/>
            <a:ext cx="3065243" cy="3222398"/>
            <a:chOff x="5776894" y="1989951"/>
            <a:chExt cx="1231352" cy="1294483"/>
          </a:xfrm>
        </p:grpSpPr>
        <p:pic>
          <p:nvPicPr>
            <p:cNvPr id="534" name="Google Shape;534;p5"/>
            <p:cNvPicPr preferRelativeResize="0"/>
            <p:nvPr/>
          </p:nvPicPr>
          <p:blipFill rotWithShape="1">
            <a:blip r:embed="rId11">
              <a:alphaModFix/>
            </a:blip>
            <a:srcRect/>
            <a:stretch/>
          </p:blipFill>
          <p:spPr>
            <a:xfrm>
              <a:off x="5858163" y="1989951"/>
              <a:ext cx="723175" cy="777143"/>
            </a:xfrm>
            <a:prstGeom prst="rect">
              <a:avLst/>
            </a:prstGeom>
            <a:noFill/>
            <a:ln>
              <a:noFill/>
            </a:ln>
          </p:spPr>
        </p:pic>
        <p:sp>
          <p:nvSpPr>
            <p:cNvPr id="535" name="Google Shape;535;p5"/>
            <p:cNvSpPr txBox="1"/>
            <p:nvPr/>
          </p:nvSpPr>
          <p:spPr>
            <a:xfrm>
              <a:off x="5776894" y="2772520"/>
              <a:ext cx="1231352" cy="511914"/>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Arial"/>
                  <a:ea typeface="Arial"/>
                  <a:cs typeface="Arial"/>
                  <a:sym typeface="Arial"/>
                </a:rPr>
                <a:t>Zarina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Arial"/>
                  <a:ea typeface="Arial"/>
                  <a:cs typeface="Arial"/>
                  <a:sym typeface="Arial"/>
                </a:rPr>
                <a:t>Kurbatova</a:t>
              </a:r>
              <a:endParaRPr sz="4267" b="0" i="0" u="none" strike="noStrike" cap="none">
                <a:solidFill>
                  <a:schemeClr val="lt1"/>
                </a:solidFill>
                <a:latin typeface="Open Sans"/>
                <a:ea typeface="Open Sans"/>
                <a:cs typeface="Open Sans"/>
                <a:sym typeface="Open Sans"/>
              </a:endParaRPr>
            </a:p>
          </p:txBody>
        </p:sp>
      </p:grpSp>
      <p:grpSp>
        <p:nvGrpSpPr>
          <p:cNvPr id="536" name="Google Shape;536;p5"/>
          <p:cNvGrpSpPr/>
          <p:nvPr/>
        </p:nvGrpSpPr>
        <p:grpSpPr>
          <a:xfrm>
            <a:off x="15305216" y="7674915"/>
            <a:ext cx="3998784" cy="3044505"/>
            <a:chOff x="1361551" y="3729533"/>
            <a:chExt cx="1760512" cy="1340380"/>
          </a:xfrm>
        </p:grpSpPr>
        <p:pic>
          <p:nvPicPr>
            <p:cNvPr id="537" name="Google Shape;537;p5"/>
            <p:cNvPicPr preferRelativeResize="0"/>
            <p:nvPr/>
          </p:nvPicPr>
          <p:blipFill rotWithShape="1">
            <a:blip r:embed="rId12">
              <a:alphaModFix/>
            </a:blip>
            <a:srcRect/>
            <a:stretch/>
          </p:blipFill>
          <p:spPr>
            <a:xfrm>
              <a:off x="1521261" y="3729533"/>
              <a:ext cx="760904" cy="760904"/>
            </a:xfrm>
            <a:prstGeom prst="rect">
              <a:avLst/>
            </a:prstGeom>
            <a:noFill/>
            <a:ln>
              <a:noFill/>
            </a:ln>
          </p:spPr>
        </p:pic>
        <p:sp>
          <p:nvSpPr>
            <p:cNvPr id="538" name="Google Shape;538;p5"/>
            <p:cNvSpPr txBox="1"/>
            <p:nvPr/>
          </p:nvSpPr>
          <p:spPr>
            <a:xfrm>
              <a:off x="1361551" y="4508877"/>
              <a:ext cx="1760512" cy="561036"/>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Egor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Bogomolov</a:t>
              </a:r>
              <a:endParaRPr sz="4267" b="0" i="0" u="none" strike="noStrike" cap="none">
                <a:solidFill>
                  <a:schemeClr val="lt1"/>
                </a:solidFill>
                <a:latin typeface="Open Sans"/>
                <a:ea typeface="Open Sans"/>
                <a:cs typeface="Open Sans"/>
                <a:sym typeface="Open Sans"/>
              </a:endParaRPr>
            </a:p>
          </p:txBody>
        </p:sp>
      </p:grpSp>
      <p:grpSp>
        <p:nvGrpSpPr>
          <p:cNvPr id="539" name="Google Shape;539;p5"/>
          <p:cNvGrpSpPr/>
          <p:nvPr/>
        </p:nvGrpSpPr>
        <p:grpSpPr>
          <a:xfrm>
            <a:off x="12229220" y="7655718"/>
            <a:ext cx="3620381" cy="3235231"/>
            <a:chOff x="4350410" y="3039663"/>
            <a:chExt cx="1445543" cy="1291760"/>
          </a:xfrm>
        </p:grpSpPr>
        <p:pic>
          <p:nvPicPr>
            <p:cNvPr id="540" name="Google Shape;540;p5"/>
            <p:cNvPicPr preferRelativeResize="0"/>
            <p:nvPr/>
          </p:nvPicPr>
          <p:blipFill rotWithShape="1">
            <a:blip r:embed="rId13">
              <a:alphaModFix/>
            </a:blip>
            <a:srcRect/>
            <a:stretch/>
          </p:blipFill>
          <p:spPr>
            <a:xfrm>
              <a:off x="4439751" y="3039663"/>
              <a:ext cx="689918" cy="735053"/>
            </a:xfrm>
            <a:prstGeom prst="rect">
              <a:avLst/>
            </a:prstGeom>
            <a:noFill/>
            <a:ln>
              <a:noFill/>
            </a:ln>
          </p:spPr>
        </p:pic>
        <p:sp>
          <p:nvSpPr>
            <p:cNvPr id="541" name="Google Shape;541;p5"/>
            <p:cNvSpPr txBox="1"/>
            <p:nvPr/>
          </p:nvSpPr>
          <p:spPr>
            <a:xfrm>
              <a:off x="4350410" y="3822612"/>
              <a:ext cx="1445543" cy="50881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Andrey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4267"/>
                <a:buFont typeface="Arial"/>
                <a:buNone/>
              </a:pPr>
              <a:r>
                <a:rPr lang="en-US" sz="4267" b="0" i="0" u="none" strike="noStrike" cap="none">
                  <a:solidFill>
                    <a:schemeClr val="lt1"/>
                  </a:solidFill>
                  <a:latin typeface="Open Sans"/>
                  <a:ea typeface="Open Sans"/>
                  <a:cs typeface="Open Sans"/>
                  <a:sym typeface="Open Sans"/>
                </a:rPr>
                <a:t>Sokolov</a:t>
              </a:r>
              <a:endParaRPr sz="1400" b="0" i="0" u="none" strike="noStrike" cap="none">
                <a:solidFill>
                  <a:srgbClr val="000000"/>
                </a:solidFill>
                <a:latin typeface="Arial"/>
                <a:ea typeface="Arial"/>
                <a:cs typeface="Arial"/>
                <a:sym typeface="Arial"/>
              </a:endParaRPr>
            </a:p>
          </p:txBody>
        </p:sp>
      </p:grpSp>
      <p:pic>
        <p:nvPicPr>
          <p:cNvPr id="542" name="Google Shape;542;p5"/>
          <p:cNvPicPr preferRelativeResize="0"/>
          <p:nvPr/>
        </p:nvPicPr>
        <p:blipFill rotWithShape="1">
          <a:blip r:embed="rId3">
            <a:alphaModFix/>
          </a:blip>
          <a:srcRect/>
          <a:stretch/>
        </p:blipFill>
        <p:spPr>
          <a:xfrm>
            <a:off x="3373447" y="11308285"/>
            <a:ext cx="1755373" cy="1776304"/>
          </a:xfrm>
          <a:prstGeom prst="rect">
            <a:avLst/>
          </a:prstGeom>
          <a:noFill/>
          <a:ln>
            <a:noFill/>
          </a:ln>
        </p:spPr>
      </p:pic>
      <p:pic>
        <p:nvPicPr>
          <p:cNvPr id="543" name="Google Shape;543;p5"/>
          <p:cNvPicPr preferRelativeResize="0"/>
          <p:nvPr/>
        </p:nvPicPr>
        <p:blipFill rotWithShape="1">
          <a:blip r:embed="rId3">
            <a:alphaModFix/>
          </a:blip>
          <a:srcRect/>
          <a:stretch/>
        </p:blipFill>
        <p:spPr>
          <a:xfrm>
            <a:off x="6314138" y="11261397"/>
            <a:ext cx="1755373" cy="1776304"/>
          </a:xfrm>
          <a:prstGeom prst="rect">
            <a:avLst/>
          </a:prstGeom>
          <a:noFill/>
          <a:ln>
            <a:noFill/>
          </a:ln>
        </p:spPr>
      </p:pic>
      <p:pic>
        <p:nvPicPr>
          <p:cNvPr id="544" name="Google Shape;544;p5"/>
          <p:cNvPicPr preferRelativeResize="0"/>
          <p:nvPr/>
        </p:nvPicPr>
        <p:blipFill rotWithShape="1">
          <a:blip r:embed="rId4">
            <a:alphaModFix/>
          </a:blip>
          <a:srcRect/>
          <a:stretch/>
        </p:blipFill>
        <p:spPr>
          <a:xfrm>
            <a:off x="15756168" y="10746491"/>
            <a:ext cx="2773152" cy="1776304"/>
          </a:xfrm>
          <a:prstGeom prst="rect">
            <a:avLst/>
          </a:prstGeom>
          <a:noFill/>
          <a:ln>
            <a:noFill/>
          </a:ln>
        </p:spPr>
      </p:pic>
      <p:pic>
        <p:nvPicPr>
          <p:cNvPr id="545" name="Google Shape;545;p5"/>
          <p:cNvPicPr preferRelativeResize="0"/>
          <p:nvPr/>
        </p:nvPicPr>
        <p:blipFill rotWithShape="1">
          <a:blip r:embed="rId4">
            <a:alphaModFix/>
          </a:blip>
          <a:srcRect/>
          <a:stretch/>
        </p:blipFill>
        <p:spPr>
          <a:xfrm>
            <a:off x="16907443" y="14826619"/>
            <a:ext cx="2773152" cy="1776304"/>
          </a:xfrm>
          <a:prstGeom prst="rect">
            <a:avLst/>
          </a:prstGeom>
          <a:noFill/>
          <a:ln>
            <a:noFill/>
          </a:ln>
        </p:spPr>
      </p:pic>
      <p:pic>
        <p:nvPicPr>
          <p:cNvPr id="546" name="Google Shape;546;p5"/>
          <p:cNvPicPr preferRelativeResize="0"/>
          <p:nvPr/>
        </p:nvPicPr>
        <p:blipFill rotWithShape="1">
          <a:blip r:embed="rId4">
            <a:alphaModFix/>
          </a:blip>
          <a:srcRect/>
          <a:stretch/>
        </p:blipFill>
        <p:spPr>
          <a:xfrm>
            <a:off x="18082064" y="10990437"/>
            <a:ext cx="2773152" cy="1776304"/>
          </a:xfrm>
          <a:prstGeom prst="rect">
            <a:avLst/>
          </a:prstGeom>
          <a:noFill/>
          <a:ln>
            <a:noFill/>
          </a:ln>
        </p:spPr>
      </p:pic>
      <p:pic>
        <p:nvPicPr>
          <p:cNvPr id="547" name="Google Shape;547;p5"/>
          <p:cNvPicPr preferRelativeResize="0"/>
          <p:nvPr/>
        </p:nvPicPr>
        <p:blipFill rotWithShape="1">
          <a:blip r:embed="rId4">
            <a:alphaModFix/>
          </a:blip>
          <a:srcRect/>
          <a:stretch/>
        </p:blipFill>
        <p:spPr>
          <a:xfrm>
            <a:off x="21044643" y="10946976"/>
            <a:ext cx="2773152" cy="1776304"/>
          </a:xfrm>
          <a:prstGeom prst="rect">
            <a:avLst/>
          </a:prstGeom>
          <a:noFill/>
          <a:ln>
            <a:noFill/>
          </a:ln>
        </p:spPr>
      </p:pic>
      <p:pic>
        <p:nvPicPr>
          <p:cNvPr id="548" name="Google Shape;548;p5"/>
          <p:cNvPicPr preferRelativeResize="0"/>
          <p:nvPr/>
        </p:nvPicPr>
        <p:blipFill rotWithShape="1">
          <a:blip r:embed="rId14">
            <a:alphaModFix/>
          </a:blip>
          <a:srcRect/>
          <a:stretch/>
        </p:blipFill>
        <p:spPr>
          <a:xfrm>
            <a:off x="0" y="0"/>
            <a:ext cx="3321699" cy="1944068"/>
          </a:xfrm>
          <a:prstGeom prst="rect">
            <a:avLst/>
          </a:prstGeom>
          <a:noFill/>
          <a:ln>
            <a:noFill/>
          </a:ln>
        </p:spPr>
      </p:pic>
      <p:pic>
        <p:nvPicPr>
          <p:cNvPr id="549" name="Google Shape;549;p5"/>
          <p:cNvPicPr preferRelativeResize="0"/>
          <p:nvPr/>
        </p:nvPicPr>
        <p:blipFill rotWithShape="1">
          <a:blip r:embed="rId15">
            <a:alphaModFix/>
          </a:blip>
          <a:srcRect/>
          <a:stretch/>
        </p:blipFill>
        <p:spPr>
          <a:xfrm>
            <a:off x="21366563" y="4097438"/>
            <a:ext cx="2483007" cy="24830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BEE4F0-3CAF-5122-D9BF-2842596A122A}"/>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E2BE1B-6DE7-AF54-49AD-7A739809C3A1}"/>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comes to your mind when you hear 'Generative AI for SE'?</a:t>
            </a:r>
            <a:endParaRPr lang="en-US" sz="4000" b="1" dirty="0">
              <a:solidFill>
                <a:srgbClr val="000000"/>
              </a:solidFill>
            </a:endParaRPr>
          </a:p>
        </p:txBody>
      </p:sp>
      <p:sp>
        <p:nvSpPr>
          <p:cNvPr id="4" name="Rectangle 3">
            <a:extLst>
              <a:ext uri="{FF2B5EF4-FFF2-40B4-BE49-F238E27FC236}">
                <a16:creationId xmlns:a16="http://schemas.microsoft.com/office/drawing/2014/main" id="{734278BC-8441-7E6C-385F-A45340663334}"/>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20F3FE2C-5F6A-CBD0-27C2-DA02E93F1F94}"/>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19E7ADA5-EB9B-153E-E44A-8D9683C031D2}"/>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87310F1E-B82A-4448-B707-742D8BA80482}"/>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1516638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34c98e1560a_0_18"/>
          <p:cNvSpPr txBox="1">
            <a:spLocks noGrp="1"/>
          </p:cNvSpPr>
          <p:nvPr>
            <p:ph type="title"/>
          </p:nvPr>
        </p:nvSpPr>
        <p:spPr>
          <a:xfrm>
            <a:off x="831150" y="584458"/>
            <a:ext cx="22721700" cy="1527300"/>
          </a:xfrm>
          <a:prstGeom prst="rect">
            <a:avLst/>
          </a:prstGeom>
          <a:noFill/>
          <a:ln>
            <a:noFill/>
          </a:ln>
        </p:spPr>
        <p:txBody>
          <a:bodyPr spcFirstLastPara="1" wrap="square" lIns="243800" tIns="243800" rIns="243800" bIns="243800" anchor="t" anchorCtr="0">
            <a:normAutofit fontScale="90000"/>
          </a:bodyPr>
          <a:lstStyle/>
          <a:p>
            <a:pPr marL="0" lvl="0" indent="0" algn="l" rtl="0">
              <a:spcBef>
                <a:spcPts val="0"/>
              </a:spcBef>
              <a:spcAft>
                <a:spcPts val="0"/>
              </a:spcAft>
              <a:buClr>
                <a:schemeClr val="dk1"/>
              </a:buClr>
              <a:buSzPct val="35353"/>
              <a:buFont typeface="Arial"/>
              <a:buNone/>
            </a:pPr>
            <a:r>
              <a:rPr lang="en-US"/>
              <a:t>Executive Summary: </a:t>
            </a:r>
            <a:endParaRPr/>
          </a:p>
          <a:p>
            <a:pPr marL="0" lvl="0" indent="0" algn="l" rtl="0">
              <a:spcBef>
                <a:spcPts val="0"/>
              </a:spcBef>
              <a:spcAft>
                <a:spcPts val="0"/>
              </a:spcAft>
              <a:buClr>
                <a:schemeClr val="dk1"/>
              </a:buClr>
              <a:buSzPct val="62222"/>
              <a:buFont typeface="Arial"/>
              <a:buNone/>
            </a:pPr>
            <a:r>
              <a:rPr lang="en-US" sz="5000" b="0">
                <a:latin typeface="Open Sans"/>
                <a:ea typeface="Open Sans"/>
                <a:cs typeface="Open Sans"/>
                <a:sym typeface="Open Sans"/>
              </a:rPr>
              <a:t>IDE + LLM  + Human &gt;&gt; Sum of the individual parts</a:t>
            </a:r>
            <a:endParaRPr/>
          </a:p>
          <a:p>
            <a:pPr marL="0" lvl="0" indent="0" algn="l" rtl="0">
              <a:lnSpc>
                <a:spcPct val="90000"/>
              </a:lnSpc>
              <a:spcBef>
                <a:spcPts val="0"/>
              </a:spcBef>
              <a:spcAft>
                <a:spcPts val="0"/>
              </a:spcAft>
              <a:buSzPct val="35353"/>
              <a:buNone/>
            </a:pPr>
            <a:endParaRPr/>
          </a:p>
        </p:txBody>
      </p:sp>
      <p:sp>
        <p:nvSpPr>
          <p:cNvPr id="589" name="Google Shape;589;g34c98e1560a_0_18"/>
          <p:cNvSpPr txBox="1">
            <a:spLocks noGrp="1"/>
          </p:cNvSpPr>
          <p:nvPr>
            <p:ph type="body" idx="1"/>
          </p:nvPr>
        </p:nvSpPr>
        <p:spPr>
          <a:xfrm>
            <a:off x="582800" y="2980932"/>
            <a:ext cx="22721700" cy="10278300"/>
          </a:xfrm>
          <a:prstGeom prst="rect">
            <a:avLst/>
          </a:prstGeom>
          <a:noFill/>
          <a:ln>
            <a:noFill/>
          </a:ln>
        </p:spPr>
        <p:txBody>
          <a:bodyPr spcFirstLastPara="1" wrap="square" lIns="243800" tIns="243800" rIns="243800" bIns="243800" anchor="t" anchorCtr="0">
            <a:normAutofit fontScale="85000" lnSpcReduction="20000"/>
          </a:bodyPr>
          <a:lstStyle/>
          <a:p>
            <a:pPr marL="0" lvl="0" indent="0" algn="l" rtl="0">
              <a:lnSpc>
                <a:spcPct val="114999"/>
              </a:lnSpc>
              <a:spcBef>
                <a:spcPts val="3200"/>
              </a:spcBef>
              <a:spcAft>
                <a:spcPts val="0"/>
              </a:spcAft>
              <a:buNone/>
            </a:pPr>
            <a:r>
              <a:rPr lang="en-US" sz="5000" dirty="0"/>
              <a:t>Extract Method Refactoring: Splitting up large method (for modularity, reuse, …)</a:t>
            </a:r>
            <a:endParaRPr sz="5000" dirty="0"/>
          </a:p>
          <a:p>
            <a:pPr marL="457200" lvl="0" indent="-522287" algn="l" rtl="0">
              <a:lnSpc>
                <a:spcPct val="114999"/>
              </a:lnSpc>
              <a:spcBef>
                <a:spcPts val="3200"/>
              </a:spcBef>
              <a:spcAft>
                <a:spcPts val="0"/>
              </a:spcAft>
              <a:buSzPct val="100000"/>
              <a:buChar char="-"/>
            </a:pPr>
            <a:r>
              <a:rPr lang="en-US" sz="5000" dirty="0"/>
              <a:t>No suggestions from IntelliJ, though Execution is fully automated</a:t>
            </a:r>
            <a:endParaRPr sz="5000" dirty="0"/>
          </a:p>
          <a:p>
            <a:pPr marL="457200" lvl="0" indent="-522287" algn="l" rtl="0">
              <a:lnSpc>
                <a:spcPct val="114999"/>
              </a:lnSpc>
              <a:spcBef>
                <a:spcPts val="0"/>
              </a:spcBef>
              <a:spcAft>
                <a:spcPts val="0"/>
              </a:spcAft>
              <a:buSzPct val="100000"/>
              <a:buChar char="-"/>
            </a:pPr>
            <a:r>
              <a:rPr lang="en-US" sz="5000" dirty="0"/>
              <a:t>Previous research tools generate suggestions that do not align with developers</a:t>
            </a:r>
            <a:endParaRPr sz="5000" dirty="0"/>
          </a:p>
          <a:p>
            <a:pPr marL="0" lvl="0" indent="0" algn="l" rtl="0">
              <a:lnSpc>
                <a:spcPct val="114999"/>
              </a:lnSpc>
              <a:spcBef>
                <a:spcPts val="3200"/>
              </a:spcBef>
              <a:spcAft>
                <a:spcPts val="0"/>
              </a:spcAft>
              <a:buNone/>
            </a:pPr>
            <a:endParaRPr sz="2100" dirty="0"/>
          </a:p>
          <a:p>
            <a:pPr marL="457200" lvl="0" indent="-522287" algn="l" rtl="0">
              <a:lnSpc>
                <a:spcPct val="114999"/>
              </a:lnSpc>
              <a:spcBef>
                <a:spcPts val="3200"/>
              </a:spcBef>
              <a:spcAft>
                <a:spcPts val="0"/>
              </a:spcAft>
              <a:buSzPct val="100000"/>
              <a:buChar char="●"/>
            </a:pPr>
            <a:r>
              <a:rPr lang="en-US" sz="5000" dirty="0"/>
              <a:t>LLM’s create wow effects! but also have a high hallucination rate – </a:t>
            </a:r>
            <a:r>
              <a:rPr lang="en-US" sz="5000" dirty="0">
                <a:highlight>
                  <a:schemeClr val="accent4"/>
                </a:highlight>
              </a:rPr>
              <a:t>59.2%</a:t>
            </a:r>
            <a:endParaRPr sz="5000" dirty="0">
              <a:highlight>
                <a:schemeClr val="accent4"/>
              </a:highlight>
            </a:endParaRPr>
          </a:p>
          <a:p>
            <a:pPr marL="457200" lvl="0" indent="-522287" algn="l" rtl="0">
              <a:spcBef>
                <a:spcPts val="0"/>
              </a:spcBef>
              <a:spcAft>
                <a:spcPts val="0"/>
              </a:spcAft>
              <a:buSzPct val="100000"/>
              <a:buChar char="●"/>
            </a:pPr>
            <a:r>
              <a:rPr lang="en-US" sz="5000" dirty="0"/>
              <a:t>Tame Hallucinations, non-determinism</a:t>
            </a:r>
            <a:endParaRPr sz="5000" dirty="0"/>
          </a:p>
          <a:p>
            <a:pPr marL="457200" lvl="0" indent="-522287" algn="l" rtl="0">
              <a:spcBef>
                <a:spcPts val="0"/>
              </a:spcBef>
              <a:spcAft>
                <a:spcPts val="0"/>
              </a:spcAft>
              <a:buSzPct val="100000"/>
              <a:buChar char="●"/>
            </a:pPr>
            <a:r>
              <a:rPr lang="en-US" sz="5000" dirty="0"/>
              <a:t>Evaluating quality</a:t>
            </a:r>
            <a:endParaRPr sz="5000" dirty="0"/>
          </a:p>
          <a:p>
            <a:pPr marL="914400" lvl="1" indent="-522287" algn="l" rtl="0">
              <a:spcBef>
                <a:spcPts val="0"/>
              </a:spcBef>
              <a:spcAft>
                <a:spcPts val="0"/>
              </a:spcAft>
              <a:buSzPct val="100000"/>
              <a:buChar char="○"/>
            </a:pPr>
            <a:r>
              <a:rPr lang="en-US" sz="5000" dirty="0"/>
              <a:t>By replicating thousands of OSS </a:t>
            </a:r>
            <a:r>
              <a:rPr lang="en-US" sz="5000" dirty="0" err="1"/>
              <a:t>refactorings</a:t>
            </a:r>
            <a:r>
              <a:rPr lang="en-US" sz="5000" dirty="0"/>
              <a:t>, EM-Assist outperforms previous SOTA (Recall is </a:t>
            </a:r>
            <a:r>
              <a:rPr lang="en-US" sz="4400" dirty="0">
                <a:highlight>
                  <a:schemeClr val="accent4"/>
                </a:highlight>
              </a:rPr>
              <a:t>53%</a:t>
            </a:r>
            <a:r>
              <a:rPr lang="en-US" sz="5000" dirty="0"/>
              <a:t> vs 39% other tools) </a:t>
            </a:r>
            <a:endParaRPr sz="5000" dirty="0"/>
          </a:p>
          <a:p>
            <a:pPr marL="914400" lvl="1" indent="-522287" algn="l" rtl="0">
              <a:spcBef>
                <a:spcPts val="0"/>
              </a:spcBef>
              <a:spcAft>
                <a:spcPts val="0"/>
              </a:spcAft>
              <a:buSzPct val="100000"/>
              <a:buChar char="○"/>
            </a:pPr>
            <a:r>
              <a:rPr lang="en-US" sz="5000" dirty="0"/>
              <a:t>User study - </a:t>
            </a:r>
            <a:r>
              <a:rPr lang="en-US" sz="4533" dirty="0"/>
              <a:t>18 JetBrains </a:t>
            </a:r>
            <a:r>
              <a:rPr lang="en-US" sz="4533" dirty="0" err="1"/>
              <a:t>devs</a:t>
            </a:r>
            <a:r>
              <a:rPr lang="en-US" sz="4533" dirty="0"/>
              <a:t>, </a:t>
            </a:r>
            <a:r>
              <a:rPr lang="en-US" sz="5000" dirty="0">
                <a:highlight>
                  <a:schemeClr val="accent4"/>
                </a:highlight>
              </a:rPr>
              <a:t>94% suggestions positively rated</a:t>
            </a:r>
            <a:r>
              <a:rPr lang="en-US" sz="5000" dirty="0"/>
              <a:t> </a:t>
            </a:r>
            <a:endParaRPr sz="5000" dirty="0"/>
          </a:p>
          <a:p>
            <a:pPr marL="0" lvl="0" indent="0" algn="l" rtl="0">
              <a:spcBef>
                <a:spcPts val="0"/>
              </a:spcBef>
              <a:spcAft>
                <a:spcPts val="0"/>
              </a:spcAft>
              <a:buNone/>
            </a:pPr>
            <a:endParaRPr sz="5000" dirty="0"/>
          </a:p>
          <a:p>
            <a:pPr marL="0" lvl="0" indent="0" algn="l" rtl="0">
              <a:spcBef>
                <a:spcPts val="0"/>
              </a:spcBef>
              <a:spcAft>
                <a:spcPts val="0"/>
              </a:spcAft>
              <a:buNone/>
            </a:pPr>
            <a:r>
              <a:rPr lang="en-US" sz="5000" dirty="0"/>
              <a:t>EM-Assist aligns with how expert developers perform extract-method.</a:t>
            </a:r>
            <a:endParaRPr sz="5000" dirty="0"/>
          </a:p>
          <a:p>
            <a:pPr marL="0" lvl="0" indent="0" algn="l" rtl="0">
              <a:lnSpc>
                <a:spcPct val="150000"/>
              </a:lnSpc>
              <a:spcBef>
                <a:spcPts val="1600"/>
              </a:spcBef>
              <a:spcAft>
                <a:spcPts val="0"/>
              </a:spcAft>
              <a:buSzPct val="37500"/>
              <a:buNone/>
            </a:pPr>
            <a:r>
              <a:rPr lang="en-US" sz="4800" i="1" dirty="0">
                <a:solidFill>
                  <a:schemeClr val="accent1"/>
                </a:solidFill>
              </a:rPr>
              <a:t>”These suggestions made me look at this code with new eyes, and I will refactor it.”</a:t>
            </a:r>
            <a:endParaRPr sz="4267" dirty="0"/>
          </a:p>
        </p:txBody>
      </p:sp>
      <p:sp>
        <p:nvSpPr>
          <p:cNvPr id="590" name="Google Shape;590;g34c98e1560a_0_18"/>
          <p:cNvSpPr txBox="1">
            <a:spLocks noGrp="1"/>
          </p:cNvSpPr>
          <p:nvPr>
            <p:ph type="sldNum" idx="12"/>
          </p:nvPr>
        </p:nvSpPr>
        <p:spPr>
          <a:xfrm>
            <a:off x="22593221" y="12435245"/>
            <a:ext cx="1463100" cy="10497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2700"/>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8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12"/>
          <p:cNvPicPr preferRelativeResize="0"/>
          <p:nvPr/>
        </p:nvPicPr>
        <p:blipFill rotWithShape="1">
          <a:blip r:embed="rId3">
            <a:alphaModFix/>
          </a:blip>
          <a:srcRect/>
          <a:stretch/>
        </p:blipFill>
        <p:spPr>
          <a:xfrm>
            <a:off x="16649757" y="963067"/>
            <a:ext cx="5943464" cy="10875467"/>
          </a:xfrm>
          <a:prstGeom prst="rect">
            <a:avLst/>
          </a:prstGeom>
          <a:noFill/>
          <a:ln>
            <a:noFill/>
          </a:ln>
        </p:spPr>
      </p:pic>
      <p:sp>
        <p:nvSpPr>
          <p:cNvPr id="625" name="Google Shape;625;p12"/>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2700"/>
              <a:buFont typeface="Arial"/>
              <a:buNone/>
            </a:pPr>
            <a:fld id="{00000000-1234-1234-1234-123412341234}" type="slidenum">
              <a:rPr lang="en-US" sz="2700" b="0" i="0" u="none" strike="noStrike" cap="none">
                <a:solidFill>
                  <a:srgbClr val="27282C"/>
                </a:solidFill>
                <a:latin typeface="Arial"/>
                <a:ea typeface="Arial"/>
                <a:cs typeface="Arial"/>
                <a:sym typeface="Arial"/>
              </a:rPr>
              <a:t>21</a:t>
            </a:fld>
            <a:endParaRPr sz="2700" b="0" i="0" u="none" strike="noStrike" cap="none">
              <a:solidFill>
                <a:srgbClr val="27282C"/>
              </a:solidFill>
              <a:latin typeface="Arial"/>
              <a:ea typeface="Arial"/>
              <a:cs typeface="Arial"/>
              <a:sym typeface="Arial"/>
            </a:endParaRPr>
          </a:p>
        </p:txBody>
      </p:sp>
      <p:sp>
        <p:nvSpPr>
          <p:cNvPr id="626" name="Google Shape;626;p12"/>
          <p:cNvSpPr txBox="1"/>
          <p:nvPr/>
        </p:nvSpPr>
        <p:spPr>
          <a:xfrm>
            <a:off x="-81997" y="0"/>
            <a:ext cx="14034900" cy="173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667"/>
              <a:buFont typeface="Arial"/>
              <a:buNone/>
            </a:pPr>
            <a:r>
              <a:rPr lang="en-US" sz="10667" b="0" i="0" u="none" strike="noStrike" cap="none">
                <a:solidFill>
                  <a:srgbClr val="FFFFFF"/>
                </a:solidFill>
                <a:latin typeface="Arial"/>
                <a:ea typeface="Arial"/>
                <a:cs typeface="Arial"/>
                <a:sym typeface="Arial"/>
              </a:rPr>
              <a:t>Demo: EM-Assist</a:t>
            </a:r>
            <a:endParaRPr sz="1400" b="0" i="0" u="none" strike="noStrike" cap="none">
              <a:solidFill>
                <a:srgbClr val="000000"/>
              </a:solidFill>
              <a:latin typeface="Arial"/>
              <a:ea typeface="Arial"/>
              <a:cs typeface="Arial"/>
              <a:sym typeface="Arial"/>
            </a:endParaRPr>
          </a:p>
        </p:txBody>
      </p:sp>
      <p:pic>
        <p:nvPicPr>
          <p:cNvPr id="627" name="Google Shape;627;p12" descr="This video accompanies the FSE'24 Tool Demo Submission entitled &quot;EM-Assist: Safe automated ExtractMethod refactoring with LLMs&quot;. Excessively long methods, loaded with multiple responsibilities, are challenging to understand, debug, reuse, and maintain. The solution lies in the widely recognized Extract Method refactoring. While the application of this refactoring is supported in modern IDEs,recommending which code fragments to extract has been the topic of many research tools. However, they often struggle to replicate real-world developer practices, resulting in recommendations that do not align with what a human developer would do in real life.&#10;&#10;To address this issue, we introduce EM-Assist, an IntelliJ IDEA plugin that uses LLMs to generate refactoring suggestions and subsequently validates, enhances, and ranks them. Finally, EM-Assist uses the IDE to apply the user-selected recommendation.In our extensive evaluation, EM-Assist consistently suggests the correct refactoring among its top-5 recommendations, achieving a60.6% recall rate, surpassing existing tools with a 52.2% recall rate on a synthetic corpus used by other researchers. When replicating 1,615 real-world refactorings that actually took place in open-source projects, EM-Assist’s recall rate was 48.9%, compare dto 23.4% for the previous best-in-class tool that relies solely on static analysis. Moreover, we conducted a usability survey with 18industrial developers and 94.4% gave a positive rating." title="EM-Assist: Safe automated Extract Method refactoring with LLMs">
            <a:hlinkClick r:id="rId4"/>
          </p:cNvPr>
          <p:cNvPicPr preferRelativeResize="0"/>
          <p:nvPr/>
        </p:nvPicPr>
        <p:blipFill rotWithShape="1">
          <a:blip r:embed="rId5">
            <a:alphaModFix/>
          </a:blip>
          <a:srcRect/>
          <a:stretch/>
        </p:blipFill>
        <p:spPr>
          <a:xfrm>
            <a:off x="1967750" y="1737436"/>
            <a:ext cx="20625475" cy="116018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7"/>
                                        </p:tgtEl>
                                        <p:attrNameLst>
                                          <p:attrName>style.visibility</p:attrName>
                                        </p:attrNameLst>
                                      </p:cBhvr>
                                      <p:to>
                                        <p:strVal val="visible"/>
                                      </p:to>
                                    </p:set>
                                    <p:animEffect transition="in" filter="fade">
                                      <p:cBhvr>
                                        <p:cTn id="7" dur="1000"/>
                                        <p:tgtEl>
                                          <p:spTgt spid="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5"/>
          <p:cNvSpPr txBox="1">
            <a:spLocks noGrp="1"/>
          </p:cNvSpPr>
          <p:nvPr>
            <p:ph type="ctrTitle"/>
          </p:nvPr>
        </p:nvSpPr>
        <p:spPr>
          <a:xfrm>
            <a:off x="3202527" y="3252724"/>
            <a:ext cx="18288000" cy="47751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SzPts val="5200"/>
              <a:buNone/>
            </a:pPr>
            <a:r>
              <a:rPr lang="en-US"/>
              <a:t>LLM-Powered Move Method Assistant</a:t>
            </a:r>
            <a:endParaRPr/>
          </a:p>
        </p:txBody>
      </p:sp>
      <p:sp>
        <p:nvSpPr>
          <p:cNvPr id="660" name="Google Shape;660;p15"/>
          <p:cNvSpPr txBox="1"/>
          <p:nvPr/>
        </p:nvSpPr>
        <p:spPr>
          <a:xfrm>
            <a:off x="-414823" y="10627980"/>
            <a:ext cx="21166800" cy="4803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rgbClr val="FFFFFF"/>
                </a:solidFill>
                <a:latin typeface="Open Sans"/>
                <a:ea typeface="Open Sans"/>
                <a:cs typeface="Open Sans"/>
                <a:sym typeface="Open Sans"/>
              </a:rPr>
              <a:t>                         Abhiram Bellur   Mohammed Raihan Ullah        Danny Dig</a:t>
            </a:r>
            <a:endParaRPr sz="1400" b="0" i="0" u="none" strike="noStrike" cap="none">
              <a:solidFill>
                <a:srgbClr val="000000"/>
              </a:solidFill>
              <a:latin typeface="Arial"/>
              <a:ea typeface="Arial"/>
              <a:cs typeface="Arial"/>
              <a:sym typeface="Arial"/>
            </a:endParaRPr>
          </a:p>
        </p:txBody>
      </p:sp>
      <p:pic>
        <p:nvPicPr>
          <p:cNvPr id="661" name="Google Shape;661;p15"/>
          <p:cNvPicPr preferRelativeResize="0"/>
          <p:nvPr/>
        </p:nvPicPr>
        <p:blipFill rotWithShape="1">
          <a:blip r:embed="rId3">
            <a:alphaModFix/>
          </a:blip>
          <a:srcRect/>
          <a:stretch/>
        </p:blipFill>
        <p:spPr>
          <a:xfrm>
            <a:off x="9337675" y="11161614"/>
            <a:ext cx="2144505" cy="1373632"/>
          </a:xfrm>
          <a:prstGeom prst="rect">
            <a:avLst/>
          </a:prstGeom>
          <a:noFill/>
          <a:ln>
            <a:noFill/>
          </a:ln>
        </p:spPr>
      </p:pic>
      <p:pic>
        <p:nvPicPr>
          <p:cNvPr id="662" name="Google Shape;662;p15" descr="Profile photo for Danny Dig"/>
          <p:cNvPicPr preferRelativeResize="0"/>
          <p:nvPr/>
        </p:nvPicPr>
        <p:blipFill rotWithShape="1">
          <a:blip r:embed="rId4">
            <a:alphaModFix/>
          </a:blip>
          <a:srcRect/>
          <a:stretch/>
        </p:blipFill>
        <p:spPr>
          <a:xfrm>
            <a:off x="9697132" y="8884213"/>
            <a:ext cx="1690401" cy="1690401"/>
          </a:xfrm>
          <a:prstGeom prst="rect">
            <a:avLst/>
          </a:prstGeom>
          <a:noFill/>
          <a:ln>
            <a:noFill/>
          </a:ln>
        </p:spPr>
      </p:pic>
      <p:pic>
        <p:nvPicPr>
          <p:cNvPr id="663" name="Google Shape;663;p15" descr="A person in a blue shirt&#10;&#10;Description automatically generated"/>
          <p:cNvPicPr preferRelativeResize="0"/>
          <p:nvPr/>
        </p:nvPicPr>
        <p:blipFill rotWithShape="1">
          <a:blip r:embed="rId5">
            <a:alphaModFix/>
          </a:blip>
          <a:srcRect/>
          <a:stretch/>
        </p:blipFill>
        <p:spPr>
          <a:xfrm>
            <a:off x="1856497" y="8870611"/>
            <a:ext cx="1717605" cy="1717607"/>
          </a:xfrm>
          <a:prstGeom prst="rect">
            <a:avLst/>
          </a:prstGeom>
          <a:noFill/>
          <a:ln>
            <a:noFill/>
          </a:ln>
        </p:spPr>
      </p:pic>
      <p:pic>
        <p:nvPicPr>
          <p:cNvPr id="664" name="Google Shape;664;p15"/>
          <p:cNvPicPr preferRelativeResize="0"/>
          <p:nvPr/>
        </p:nvPicPr>
        <p:blipFill rotWithShape="1">
          <a:blip r:embed="rId6">
            <a:alphaModFix/>
          </a:blip>
          <a:srcRect/>
          <a:stretch/>
        </p:blipFill>
        <p:spPr>
          <a:xfrm>
            <a:off x="6145875" y="11363800"/>
            <a:ext cx="1045125" cy="1024625"/>
          </a:xfrm>
          <a:prstGeom prst="rect">
            <a:avLst/>
          </a:prstGeom>
          <a:noFill/>
          <a:ln>
            <a:noFill/>
          </a:ln>
        </p:spPr>
      </p:pic>
      <p:pic>
        <p:nvPicPr>
          <p:cNvPr id="665" name="Google Shape;665;p15"/>
          <p:cNvPicPr preferRelativeResize="0"/>
          <p:nvPr/>
        </p:nvPicPr>
        <p:blipFill rotWithShape="1">
          <a:blip r:embed="rId7">
            <a:alphaModFix/>
          </a:blip>
          <a:srcRect/>
          <a:stretch/>
        </p:blipFill>
        <p:spPr>
          <a:xfrm>
            <a:off x="5906399" y="8788050"/>
            <a:ext cx="1901825" cy="1901825"/>
          </a:xfrm>
          <a:prstGeom prst="rect">
            <a:avLst/>
          </a:prstGeom>
          <a:noFill/>
          <a:ln>
            <a:noFill/>
          </a:ln>
        </p:spPr>
      </p:pic>
      <p:pic>
        <p:nvPicPr>
          <p:cNvPr id="666" name="Google Shape;666;p15"/>
          <p:cNvPicPr preferRelativeResize="0"/>
          <p:nvPr/>
        </p:nvPicPr>
        <p:blipFill rotWithShape="1">
          <a:blip r:embed="rId6">
            <a:alphaModFix/>
          </a:blip>
          <a:srcRect/>
          <a:stretch/>
        </p:blipFill>
        <p:spPr>
          <a:xfrm>
            <a:off x="2192737" y="11336125"/>
            <a:ext cx="1045125" cy="1024625"/>
          </a:xfrm>
          <a:prstGeom prst="rect">
            <a:avLst/>
          </a:prstGeom>
          <a:noFill/>
          <a:ln>
            <a:noFill/>
          </a:ln>
        </p:spPr>
      </p:pic>
      <p:sp>
        <p:nvSpPr>
          <p:cNvPr id="667" name="Google Shape;667;p15"/>
          <p:cNvSpPr txBox="1"/>
          <p:nvPr/>
        </p:nvSpPr>
        <p:spPr>
          <a:xfrm>
            <a:off x="14497775" y="12388425"/>
            <a:ext cx="5354700" cy="75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External Collaborators</a:t>
            </a:r>
            <a:endParaRPr sz="3700" b="0" i="0" u="none" strike="noStrike" cap="none">
              <a:solidFill>
                <a:srgbClr val="FFFFFF"/>
              </a:solidFill>
              <a:latin typeface="Open Sans"/>
              <a:ea typeface="Open Sans"/>
              <a:cs typeface="Open Sans"/>
              <a:sym typeface="Open Sans"/>
            </a:endParaRPr>
          </a:p>
        </p:txBody>
      </p:sp>
      <p:sp>
        <p:nvSpPr>
          <p:cNvPr id="668" name="Google Shape;668;p15"/>
          <p:cNvSpPr txBox="1"/>
          <p:nvPr/>
        </p:nvSpPr>
        <p:spPr>
          <a:xfrm>
            <a:off x="12536188" y="10798038"/>
            <a:ext cx="2959800" cy="75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Fraol Batole</a:t>
            </a:r>
            <a:endParaRPr sz="3700" b="0" i="0" u="none" strike="noStrike" cap="none">
              <a:solidFill>
                <a:srgbClr val="FFFFFF"/>
              </a:solidFill>
              <a:latin typeface="Open Sans"/>
              <a:ea typeface="Open Sans"/>
              <a:cs typeface="Open Sans"/>
              <a:sym typeface="Open Sans"/>
            </a:endParaRPr>
          </a:p>
        </p:txBody>
      </p:sp>
      <p:sp>
        <p:nvSpPr>
          <p:cNvPr id="669" name="Google Shape;669;p15"/>
          <p:cNvSpPr txBox="1"/>
          <p:nvPr/>
        </p:nvSpPr>
        <p:spPr>
          <a:xfrm>
            <a:off x="21336000" y="9054000"/>
            <a:ext cx="3213900" cy="132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NEC Laboratories</a:t>
            </a:r>
            <a:endParaRPr sz="3700" b="0" i="0" u="none" strike="noStrike" cap="none">
              <a:solidFill>
                <a:srgbClr val="FFFFFF"/>
              </a:solidFill>
              <a:latin typeface="Open Sans"/>
              <a:ea typeface="Open Sans"/>
              <a:cs typeface="Open Sans"/>
              <a:sym typeface="Open Sans"/>
            </a:endParaRPr>
          </a:p>
        </p:txBody>
      </p:sp>
      <p:pic>
        <p:nvPicPr>
          <p:cNvPr id="670" name="Google Shape;670;p15" title="60069363.jpg"/>
          <p:cNvPicPr preferRelativeResize="0"/>
          <p:nvPr/>
        </p:nvPicPr>
        <p:blipFill rotWithShape="1">
          <a:blip r:embed="rId8">
            <a:alphaModFix/>
          </a:blip>
          <a:srcRect/>
          <a:stretch/>
        </p:blipFill>
        <p:spPr>
          <a:xfrm>
            <a:off x="13170888" y="8870608"/>
            <a:ext cx="1690400" cy="1690380"/>
          </a:xfrm>
          <a:prstGeom prst="rect">
            <a:avLst/>
          </a:prstGeom>
          <a:noFill/>
          <a:ln>
            <a:noFill/>
          </a:ln>
        </p:spPr>
      </p:pic>
      <p:pic>
        <p:nvPicPr>
          <p:cNvPr id="671" name="Google Shape;671;p15" title="tien.jpg"/>
          <p:cNvPicPr preferRelativeResize="0"/>
          <p:nvPr/>
        </p:nvPicPr>
        <p:blipFill rotWithShape="1">
          <a:blip r:embed="rId9">
            <a:alphaModFix/>
          </a:blip>
          <a:srcRect/>
          <a:stretch/>
        </p:blipFill>
        <p:spPr>
          <a:xfrm>
            <a:off x="16316325" y="8803413"/>
            <a:ext cx="1717600" cy="1871087"/>
          </a:xfrm>
          <a:prstGeom prst="rect">
            <a:avLst/>
          </a:prstGeom>
          <a:noFill/>
          <a:ln>
            <a:noFill/>
          </a:ln>
        </p:spPr>
      </p:pic>
      <p:sp>
        <p:nvSpPr>
          <p:cNvPr id="672" name="Google Shape;672;p15"/>
          <p:cNvSpPr txBox="1"/>
          <p:nvPr/>
        </p:nvSpPr>
        <p:spPr>
          <a:xfrm>
            <a:off x="16136125" y="10639613"/>
            <a:ext cx="3355200" cy="132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Tien N Nguyen</a:t>
            </a:r>
            <a:endParaRPr sz="3700" b="0" i="0" u="none" strike="noStrike" cap="none">
              <a:solidFill>
                <a:srgbClr val="FFFFFF"/>
              </a:solidFill>
              <a:latin typeface="Open Sans"/>
              <a:ea typeface="Open Sans"/>
              <a:cs typeface="Open Sans"/>
              <a:sym typeface="Open Sans"/>
            </a:endParaRPr>
          </a:p>
        </p:txBody>
      </p:sp>
      <p:pic>
        <p:nvPicPr>
          <p:cNvPr id="673" name="Google Shape;673;p15"/>
          <p:cNvPicPr preferRelativeResize="0"/>
          <p:nvPr/>
        </p:nvPicPr>
        <p:blipFill rotWithShape="1">
          <a:blip r:embed="rId10">
            <a:alphaModFix/>
          </a:blip>
          <a:srcRect/>
          <a:stretch/>
        </p:blipFill>
        <p:spPr>
          <a:xfrm>
            <a:off x="19180186" y="8685148"/>
            <a:ext cx="1901825" cy="2107650"/>
          </a:xfrm>
          <a:prstGeom prst="rect">
            <a:avLst/>
          </a:prstGeom>
          <a:noFill/>
          <a:ln>
            <a:noFill/>
          </a:ln>
        </p:spPr>
      </p:pic>
      <p:sp>
        <p:nvSpPr>
          <p:cNvPr id="674" name="Google Shape;674;p15"/>
          <p:cNvSpPr txBox="1"/>
          <p:nvPr/>
        </p:nvSpPr>
        <p:spPr>
          <a:xfrm>
            <a:off x="18873050" y="10792788"/>
            <a:ext cx="3355200" cy="132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700"/>
              <a:buFont typeface="Arial"/>
              <a:buNone/>
            </a:pPr>
            <a:r>
              <a:rPr lang="en-US" sz="3700" b="0" i="0" u="none" strike="noStrike" cap="none">
                <a:solidFill>
                  <a:srgbClr val="FFFFFF"/>
                </a:solidFill>
                <a:latin typeface="Open Sans"/>
                <a:ea typeface="Open Sans"/>
                <a:cs typeface="Open Sans"/>
                <a:sym typeface="Open Sans"/>
              </a:rPr>
              <a:t>Nikolaos Tsantalis</a:t>
            </a:r>
            <a:endParaRPr sz="3700" b="0" i="0" u="none" strike="noStrike" cap="none">
              <a:solidFill>
                <a:srgbClr val="FFFFFF"/>
              </a:solidFill>
              <a:latin typeface="Open Sans"/>
              <a:ea typeface="Open Sans"/>
              <a:cs typeface="Open Sans"/>
              <a:sym typeface="Open Sans"/>
            </a:endParaRPr>
          </a:p>
        </p:txBody>
      </p:sp>
      <p:pic>
        <p:nvPicPr>
          <p:cNvPr id="675" name="Google Shape;675;p15"/>
          <p:cNvPicPr preferRelativeResize="0"/>
          <p:nvPr/>
        </p:nvPicPr>
        <p:blipFill rotWithShape="1">
          <a:blip r:embed="rId11">
            <a:alphaModFix/>
          </a:blip>
          <a:srcRect/>
          <a:stretch/>
        </p:blipFill>
        <p:spPr>
          <a:xfrm>
            <a:off x="-64425" y="0"/>
            <a:ext cx="6210300" cy="328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34c98e1560a_0_31"/>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fontScale="90000"/>
          </a:bodyPr>
          <a:lstStyle/>
          <a:p>
            <a:pPr marL="0" lvl="0" indent="0" algn="l" rtl="0">
              <a:spcBef>
                <a:spcPts val="0"/>
              </a:spcBef>
              <a:spcAft>
                <a:spcPts val="0"/>
              </a:spcAft>
              <a:buSzPct val="35353"/>
              <a:buNone/>
            </a:pPr>
            <a:r>
              <a:rPr lang="en-US" dirty="0"/>
              <a:t>Executive Summary</a:t>
            </a:r>
            <a:endParaRPr dirty="0"/>
          </a:p>
        </p:txBody>
      </p:sp>
      <p:sp>
        <p:nvSpPr>
          <p:cNvPr id="624" name="Google Shape;624;g34c98e1560a_0_31"/>
          <p:cNvSpPr txBox="1">
            <a:spLocks noGrp="1"/>
          </p:cNvSpPr>
          <p:nvPr>
            <p:ph type="body" idx="1"/>
          </p:nvPr>
        </p:nvSpPr>
        <p:spPr>
          <a:xfrm>
            <a:off x="831200" y="2713932"/>
            <a:ext cx="22721700" cy="10278300"/>
          </a:xfrm>
          <a:prstGeom prst="rect">
            <a:avLst/>
          </a:prstGeom>
          <a:noFill/>
          <a:ln>
            <a:noFill/>
          </a:ln>
        </p:spPr>
        <p:txBody>
          <a:bodyPr spcFirstLastPara="1" wrap="square" lIns="243800" tIns="243800" rIns="243800" bIns="243800" anchor="t" anchorCtr="0">
            <a:normAutofit/>
          </a:bodyPr>
          <a:lstStyle/>
          <a:p>
            <a:pPr marL="0" lvl="0" indent="0" algn="l" rtl="0">
              <a:lnSpc>
                <a:spcPct val="90000"/>
              </a:lnSpc>
              <a:spcBef>
                <a:spcPts val="2000"/>
              </a:spcBef>
              <a:spcAft>
                <a:spcPts val="0"/>
              </a:spcAft>
              <a:buNone/>
            </a:pPr>
            <a:r>
              <a:rPr lang="en-US" sz="5000" dirty="0"/>
              <a:t>Move method refactoring: relocating a misplaced method.</a:t>
            </a:r>
            <a:endParaRPr sz="5000" dirty="0"/>
          </a:p>
          <a:p>
            <a:pPr marL="0" lvl="0" indent="0" algn="l" rtl="0">
              <a:lnSpc>
                <a:spcPct val="90000"/>
              </a:lnSpc>
              <a:spcBef>
                <a:spcPts val="2000"/>
              </a:spcBef>
              <a:spcAft>
                <a:spcPts val="0"/>
              </a:spcAft>
              <a:buNone/>
            </a:pPr>
            <a:r>
              <a:rPr lang="en-US" sz="5000" dirty="0"/>
              <a:t>IDE - No suggestions, but complete execution of the refactoring.</a:t>
            </a:r>
            <a:endParaRPr sz="5000" dirty="0"/>
          </a:p>
          <a:p>
            <a:pPr marL="457200" lvl="0" indent="0" algn="l" rtl="0">
              <a:lnSpc>
                <a:spcPct val="90000"/>
              </a:lnSpc>
              <a:spcBef>
                <a:spcPts val="2000"/>
              </a:spcBef>
              <a:spcAft>
                <a:spcPts val="0"/>
              </a:spcAft>
              <a:buNone/>
            </a:pPr>
            <a:endParaRPr sz="5000" dirty="0"/>
          </a:p>
          <a:p>
            <a:pPr marL="457200" lvl="0" indent="-546100" algn="l" rtl="0">
              <a:lnSpc>
                <a:spcPct val="90000"/>
              </a:lnSpc>
              <a:spcBef>
                <a:spcPts val="2000"/>
              </a:spcBef>
              <a:spcAft>
                <a:spcPts val="0"/>
              </a:spcAft>
              <a:buSzPts val="5000"/>
              <a:buChar char="●"/>
            </a:pPr>
            <a:r>
              <a:rPr lang="en-US" sz="5000" dirty="0"/>
              <a:t>Vanilla LLM solution: High hallucination rate - 80%</a:t>
            </a:r>
            <a:endParaRPr sz="5000" dirty="0"/>
          </a:p>
          <a:p>
            <a:pPr marL="457200" lvl="0" indent="-546100" algn="l" rtl="0">
              <a:lnSpc>
                <a:spcPct val="90000"/>
              </a:lnSpc>
              <a:spcBef>
                <a:spcPts val="0"/>
              </a:spcBef>
              <a:spcAft>
                <a:spcPts val="0"/>
              </a:spcAft>
              <a:buSzPts val="5000"/>
              <a:buChar char="●"/>
            </a:pPr>
            <a:r>
              <a:rPr lang="en-US" sz="5000" dirty="0"/>
              <a:t>Project Level Understanding achieved:</a:t>
            </a:r>
            <a:endParaRPr sz="5000" dirty="0"/>
          </a:p>
          <a:p>
            <a:pPr marL="914400" lvl="1" indent="-546100" algn="l" rtl="0">
              <a:lnSpc>
                <a:spcPct val="90000"/>
              </a:lnSpc>
              <a:spcBef>
                <a:spcPts val="0"/>
              </a:spcBef>
              <a:spcAft>
                <a:spcPts val="0"/>
              </a:spcAft>
              <a:buSzPts val="5000"/>
              <a:buChar char="○"/>
            </a:pPr>
            <a:r>
              <a:rPr lang="en-US" sz="5000" dirty="0"/>
              <a:t>Refactoring aware RAG.</a:t>
            </a:r>
            <a:endParaRPr sz="5000" dirty="0"/>
          </a:p>
          <a:p>
            <a:pPr marL="914400" lvl="1" indent="-546100" algn="l" rtl="0">
              <a:lnSpc>
                <a:spcPct val="90000"/>
              </a:lnSpc>
              <a:spcBef>
                <a:spcPts val="0"/>
              </a:spcBef>
              <a:spcAft>
                <a:spcPts val="0"/>
              </a:spcAft>
              <a:buSzPts val="5000"/>
              <a:buChar char="○"/>
            </a:pPr>
            <a:r>
              <a:rPr lang="en-US" sz="5000" dirty="0"/>
              <a:t>LLM + Vector embeddings + IDE</a:t>
            </a:r>
            <a:endParaRPr sz="5000" dirty="0"/>
          </a:p>
          <a:p>
            <a:pPr marL="0" lvl="0" indent="0" algn="l" rtl="0">
              <a:lnSpc>
                <a:spcPct val="90000"/>
              </a:lnSpc>
              <a:spcBef>
                <a:spcPts val="2000"/>
              </a:spcBef>
              <a:spcAft>
                <a:spcPts val="0"/>
              </a:spcAft>
              <a:buNone/>
            </a:pPr>
            <a:endParaRPr sz="5000" dirty="0"/>
          </a:p>
          <a:p>
            <a:pPr marL="457200" lvl="0" indent="-546100" algn="l" rtl="0">
              <a:lnSpc>
                <a:spcPct val="90000"/>
              </a:lnSpc>
              <a:spcBef>
                <a:spcPts val="2000"/>
              </a:spcBef>
              <a:spcAft>
                <a:spcPts val="0"/>
              </a:spcAft>
              <a:buSzPts val="5000"/>
              <a:buChar char="●"/>
            </a:pPr>
            <a:r>
              <a:rPr lang="en-US" sz="5000" dirty="0"/>
              <a:t>Evaluating quality: </a:t>
            </a:r>
            <a:endParaRPr sz="5000" dirty="0"/>
          </a:p>
          <a:p>
            <a:pPr marL="914400" lvl="1" indent="-499554" algn="l" rtl="0">
              <a:lnSpc>
                <a:spcPct val="114999"/>
              </a:lnSpc>
              <a:spcBef>
                <a:spcPts val="0"/>
              </a:spcBef>
              <a:spcAft>
                <a:spcPts val="0"/>
              </a:spcAft>
              <a:buSzPts val="4267"/>
              <a:buChar char="○"/>
            </a:pPr>
            <a:r>
              <a:rPr lang="en-US" sz="4267" dirty="0"/>
              <a:t>By replicating OSS </a:t>
            </a:r>
            <a:r>
              <a:rPr lang="en-US" sz="4267" dirty="0" err="1"/>
              <a:t>refactorings</a:t>
            </a:r>
            <a:r>
              <a:rPr lang="en-US" sz="4267" dirty="0"/>
              <a:t>, outperformed previous SOTA by </a:t>
            </a:r>
            <a:r>
              <a:rPr lang="en-US" sz="4267" dirty="0">
                <a:highlight>
                  <a:schemeClr val="accent4"/>
                </a:highlight>
              </a:rPr>
              <a:t>1.7x - 2.4x</a:t>
            </a:r>
            <a:endParaRPr sz="4267" dirty="0">
              <a:highlight>
                <a:schemeClr val="accent4"/>
              </a:highlight>
            </a:endParaRPr>
          </a:p>
          <a:p>
            <a:pPr marL="914400" lvl="1" indent="-499554" algn="l" rtl="0">
              <a:lnSpc>
                <a:spcPct val="114999"/>
              </a:lnSpc>
              <a:spcBef>
                <a:spcPts val="0"/>
              </a:spcBef>
              <a:spcAft>
                <a:spcPts val="0"/>
              </a:spcAft>
              <a:buSzPts val="4267"/>
              <a:buChar char="○"/>
            </a:pPr>
            <a:r>
              <a:rPr lang="en-US" sz="4267" dirty="0"/>
              <a:t>30 participants used MM-assist for 1 week, 82% gave positive rating</a:t>
            </a:r>
            <a:endParaRPr sz="4267" dirty="0"/>
          </a:p>
        </p:txBody>
      </p:sp>
      <p:sp>
        <p:nvSpPr>
          <p:cNvPr id="625" name="Google Shape;625;g34c98e1560a_0_31"/>
          <p:cNvSpPr txBox="1">
            <a:spLocks noGrp="1"/>
          </p:cNvSpPr>
          <p:nvPr>
            <p:ph type="sldNum" idx="12"/>
          </p:nvPr>
        </p:nvSpPr>
        <p:spPr>
          <a:xfrm>
            <a:off x="22593221" y="12435245"/>
            <a:ext cx="1463100" cy="10497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2700"/>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7"/>
          <p:cNvSpPr/>
          <p:nvPr/>
        </p:nvSpPr>
        <p:spPr>
          <a:xfrm>
            <a:off x="3531450" y="7008250"/>
            <a:ext cx="4819800" cy="2506800"/>
          </a:xfrm>
          <a:prstGeom prst="roundRect">
            <a:avLst>
              <a:gd name="adj" fmla="val 16667"/>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298" name="Google Shape;298;p57"/>
          <p:cNvSpPr txBox="1"/>
          <p:nvPr/>
        </p:nvSpPr>
        <p:spPr>
          <a:xfrm>
            <a:off x="2373842" y="3308654"/>
            <a:ext cx="16685700" cy="1847100"/>
          </a:xfrm>
          <a:prstGeom prst="rect">
            <a:avLst/>
          </a:prstGeom>
          <a:noFill/>
          <a:ln>
            <a:noFill/>
          </a:ln>
        </p:spPr>
        <p:txBody>
          <a:bodyPr spcFirstLastPara="1" wrap="square" lIns="182850" tIns="182850" rIns="182850" bIns="182850" anchor="t" anchorCtr="0">
            <a:spAutoFit/>
          </a:bodyPr>
          <a:lstStyle/>
          <a:p>
            <a:pPr marL="279400" marR="0" lvl="0" indent="0" algn="l" rtl="0">
              <a:lnSpc>
                <a:spcPct val="100000"/>
              </a:lnSpc>
              <a:spcBef>
                <a:spcPts val="0"/>
              </a:spcBef>
              <a:spcAft>
                <a:spcPts val="0"/>
              </a:spcAft>
              <a:buNone/>
            </a:pPr>
            <a:r>
              <a:rPr lang="en" sz="4800" b="1" i="0" u="none" strike="noStrike" cap="none">
                <a:solidFill>
                  <a:srgbClr val="CB1F62"/>
                </a:solidFill>
                <a:latin typeface="Arial"/>
                <a:ea typeface="Arial"/>
                <a:cs typeface="Arial"/>
                <a:sym typeface="Arial"/>
              </a:rPr>
              <a:t>Objective</a:t>
            </a:r>
            <a:r>
              <a:rPr lang="en" sz="4800" b="1" i="0" u="none" strike="noStrike" cap="none">
                <a:solidFill>
                  <a:schemeClr val="lt1"/>
                </a:solidFill>
                <a:latin typeface="Arial"/>
                <a:ea typeface="Arial"/>
                <a:cs typeface="Arial"/>
                <a:sym typeface="Arial"/>
              </a:rPr>
              <a:t>:</a:t>
            </a:r>
            <a:r>
              <a:rPr lang="en" sz="4800" b="0" i="0" u="none" strike="noStrike" cap="none">
                <a:solidFill>
                  <a:schemeClr val="lt1"/>
                </a:solidFill>
                <a:latin typeface="Arial"/>
                <a:ea typeface="Arial"/>
                <a:cs typeface="Arial"/>
                <a:sym typeface="Arial"/>
              </a:rPr>
              <a:t> Develop new approaches to support developers and testers in their software testing tasks</a:t>
            </a:r>
            <a:endParaRPr sz="4800" b="0" i="0" u="none" strike="noStrike" cap="none">
              <a:solidFill>
                <a:schemeClr val="lt1"/>
              </a:solidFill>
              <a:latin typeface="Arial"/>
              <a:ea typeface="Arial"/>
              <a:cs typeface="Arial"/>
              <a:sym typeface="Arial"/>
            </a:endParaRPr>
          </a:p>
        </p:txBody>
      </p:sp>
      <p:sp>
        <p:nvSpPr>
          <p:cNvPr id="299" name="Google Shape;299;p57"/>
          <p:cNvSpPr txBox="1"/>
          <p:nvPr/>
        </p:nvSpPr>
        <p:spPr>
          <a:xfrm>
            <a:off x="2924007" y="5620115"/>
            <a:ext cx="12870000" cy="11082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4800" b="1" i="0" u="none" strike="noStrike" cap="none">
                <a:solidFill>
                  <a:srgbClr val="CB1F62"/>
                </a:solidFill>
                <a:latin typeface="Arial"/>
                <a:ea typeface="Arial"/>
                <a:cs typeface="Arial"/>
                <a:sym typeface="Arial"/>
              </a:rPr>
              <a:t>Projects </a:t>
            </a:r>
            <a:endParaRPr sz="4800" b="1" i="0" u="none" strike="noStrike" cap="none">
              <a:solidFill>
                <a:schemeClr val="lt1"/>
              </a:solidFill>
              <a:latin typeface="Arial"/>
              <a:ea typeface="Arial"/>
              <a:cs typeface="Arial"/>
              <a:sym typeface="Arial"/>
            </a:endParaRPr>
          </a:p>
        </p:txBody>
      </p:sp>
      <p:grpSp>
        <p:nvGrpSpPr>
          <p:cNvPr id="300" name="Google Shape;300;p57"/>
          <p:cNvGrpSpPr/>
          <p:nvPr/>
        </p:nvGrpSpPr>
        <p:grpSpPr>
          <a:xfrm>
            <a:off x="2373852" y="10073447"/>
            <a:ext cx="5989324" cy="2108969"/>
            <a:chOff x="260800" y="4180525"/>
            <a:chExt cx="2409900" cy="711600"/>
          </a:xfrm>
        </p:grpSpPr>
        <p:sp>
          <p:nvSpPr>
            <p:cNvPr id="301" name="Google Shape;301;p57"/>
            <p:cNvSpPr/>
            <p:nvPr/>
          </p:nvSpPr>
          <p:spPr>
            <a:xfrm>
              <a:off x="260800" y="4180525"/>
              <a:ext cx="2409900" cy="711600"/>
            </a:xfrm>
            <a:prstGeom prst="roundRect">
              <a:avLst>
                <a:gd name="adj" fmla="val 16667"/>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pic>
          <p:nvPicPr>
            <p:cNvPr id="302" name="Google Shape;302;p57"/>
            <p:cNvPicPr preferRelativeResize="0"/>
            <p:nvPr/>
          </p:nvPicPr>
          <p:blipFill rotWithShape="1">
            <a:blip r:embed="rId3">
              <a:alphaModFix/>
            </a:blip>
            <a:srcRect/>
            <a:stretch/>
          </p:blipFill>
          <p:spPr>
            <a:xfrm>
              <a:off x="2303075" y="4586800"/>
              <a:ext cx="258500" cy="258500"/>
            </a:xfrm>
            <a:prstGeom prst="rect">
              <a:avLst/>
            </a:prstGeom>
            <a:noFill/>
            <a:ln>
              <a:noFill/>
            </a:ln>
          </p:spPr>
        </p:pic>
        <p:sp>
          <p:nvSpPr>
            <p:cNvPr id="303" name="Google Shape;303;p57"/>
            <p:cNvSpPr txBox="1"/>
            <p:nvPr/>
          </p:nvSpPr>
          <p:spPr>
            <a:xfrm>
              <a:off x="298963" y="4212800"/>
              <a:ext cx="2345400" cy="4362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Language-agnostic</a:t>
              </a:r>
              <a:br>
                <a:rPr lang="en" sz="3000" b="0" i="0" u="none" strike="noStrike" cap="none">
                  <a:solidFill>
                    <a:schemeClr val="lt1"/>
                  </a:solidFill>
                  <a:latin typeface="Arial"/>
                  <a:ea typeface="Arial"/>
                  <a:cs typeface="Arial"/>
                  <a:sym typeface="Arial"/>
                </a:rPr>
              </a:br>
              <a:r>
                <a:rPr lang="en" sz="3000" b="0" i="0" u="none" strike="noStrike" cap="none">
                  <a:solidFill>
                    <a:schemeClr val="lt1"/>
                  </a:solidFill>
                  <a:latin typeface="Arial"/>
                  <a:ea typeface="Arial"/>
                  <a:cs typeface="Arial"/>
                  <a:sym typeface="Arial"/>
                </a:rPr>
                <a:t>LLM-based Test Generation</a:t>
              </a:r>
              <a:endParaRPr sz="3000" b="0" i="0" u="none" strike="noStrike" cap="none">
                <a:solidFill>
                  <a:schemeClr val="lt1"/>
                </a:solidFill>
                <a:latin typeface="Arial"/>
                <a:ea typeface="Arial"/>
                <a:cs typeface="Arial"/>
                <a:sym typeface="Arial"/>
              </a:endParaRPr>
            </a:p>
          </p:txBody>
        </p:sp>
      </p:grpSp>
      <p:pic>
        <p:nvPicPr>
          <p:cNvPr id="304" name="Google Shape;304;p57"/>
          <p:cNvPicPr preferRelativeResize="0"/>
          <p:nvPr/>
        </p:nvPicPr>
        <p:blipFill rotWithShape="1">
          <a:blip r:embed="rId4">
            <a:alphaModFix/>
          </a:blip>
          <a:srcRect/>
          <a:stretch/>
        </p:blipFill>
        <p:spPr>
          <a:xfrm>
            <a:off x="3851976" y="7008226"/>
            <a:ext cx="4202368" cy="985200"/>
          </a:xfrm>
          <a:prstGeom prst="rect">
            <a:avLst/>
          </a:prstGeom>
          <a:noFill/>
          <a:ln>
            <a:noFill/>
          </a:ln>
        </p:spPr>
      </p:pic>
      <p:sp>
        <p:nvSpPr>
          <p:cNvPr id="305" name="Google Shape;305;p57"/>
          <p:cNvSpPr txBox="1"/>
          <p:nvPr/>
        </p:nvSpPr>
        <p:spPr>
          <a:xfrm>
            <a:off x="3975997" y="6959345"/>
            <a:ext cx="4690800" cy="1754700"/>
          </a:xfrm>
          <a:prstGeom prst="rect">
            <a:avLst/>
          </a:prstGeom>
          <a:noFill/>
          <a:ln>
            <a:noFill/>
          </a:ln>
        </p:spPr>
        <p:txBody>
          <a:bodyPr spcFirstLastPara="1" wrap="square" lIns="182850" tIns="182850" rIns="182850" bIns="182850" anchor="t" anchorCtr="0">
            <a:spAutoFit/>
          </a:bodyPr>
          <a:lstStyle/>
          <a:p>
            <a:pPr marL="0" marR="0" lvl="0" indent="0" algn="ctr"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LLM-based &amp; </a:t>
            </a:r>
            <a:endParaRPr/>
          </a:p>
          <a:p>
            <a:pPr marL="0" marR="0" lvl="0" indent="0" algn="ctr"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Search-based </a:t>
            </a:r>
            <a:br>
              <a:rPr lang="en" sz="3000" b="0" i="0" u="none" strike="noStrike" cap="none">
                <a:solidFill>
                  <a:schemeClr val="lt1"/>
                </a:solidFill>
                <a:latin typeface="Arial"/>
                <a:ea typeface="Arial"/>
                <a:cs typeface="Arial"/>
                <a:sym typeface="Arial"/>
              </a:rPr>
            </a:br>
            <a:r>
              <a:rPr lang="en" sz="3000" b="0" i="0" u="none" strike="noStrike" cap="none">
                <a:solidFill>
                  <a:schemeClr val="lt1"/>
                </a:solidFill>
                <a:latin typeface="Arial"/>
                <a:ea typeface="Arial"/>
                <a:cs typeface="Arial"/>
                <a:sym typeface="Arial"/>
              </a:rPr>
              <a:t>Unit Test Generation</a:t>
            </a:r>
            <a:endParaRPr sz="3000" b="0" i="0" u="none" strike="noStrike" cap="none">
              <a:solidFill>
                <a:schemeClr val="lt1"/>
              </a:solidFill>
              <a:latin typeface="Arial"/>
              <a:ea typeface="Arial"/>
              <a:cs typeface="Arial"/>
              <a:sym typeface="Arial"/>
            </a:endParaRPr>
          </a:p>
        </p:txBody>
      </p:sp>
      <p:pic>
        <p:nvPicPr>
          <p:cNvPr id="306" name="Google Shape;306;p57"/>
          <p:cNvPicPr preferRelativeResize="0"/>
          <p:nvPr/>
        </p:nvPicPr>
        <p:blipFill rotWithShape="1">
          <a:blip r:embed="rId5">
            <a:alphaModFix/>
          </a:blip>
          <a:srcRect/>
          <a:stretch/>
        </p:blipFill>
        <p:spPr>
          <a:xfrm>
            <a:off x="3851990" y="8681479"/>
            <a:ext cx="703920" cy="703950"/>
          </a:xfrm>
          <a:prstGeom prst="rect">
            <a:avLst/>
          </a:prstGeom>
          <a:noFill/>
          <a:ln>
            <a:noFill/>
          </a:ln>
        </p:spPr>
      </p:pic>
      <p:pic>
        <p:nvPicPr>
          <p:cNvPr id="307" name="Google Shape;307;p57"/>
          <p:cNvPicPr preferRelativeResize="0"/>
          <p:nvPr/>
        </p:nvPicPr>
        <p:blipFill rotWithShape="1">
          <a:blip r:embed="rId6">
            <a:alphaModFix/>
          </a:blip>
          <a:srcRect/>
          <a:stretch/>
        </p:blipFill>
        <p:spPr>
          <a:xfrm>
            <a:off x="6870850" y="8868450"/>
            <a:ext cx="517000" cy="517000"/>
          </a:xfrm>
          <a:prstGeom prst="rect">
            <a:avLst/>
          </a:prstGeom>
          <a:noFill/>
          <a:ln>
            <a:noFill/>
          </a:ln>
        </p:spPr>
      </p:pic>
      <p:pic>
        <p:nvPicPr>
          <p:cNvPr id="308" name="Google Shape;308;p57"/>
          <p:cNvPicPr preferRelativeResize="0"/>
          <p:nvPr/>
        </p:nvPicPr>
        <p:blipFill rotWithShape="1">
          <a:blip r:embed="rId7">
            <a:alphaModFix/>
          </a:blip>
          <a:srcRect/>
          <a:stretch/>
        </p:blipFill>
        <p:spPr>
          <a:xfrm>
            <a:off x="7616000" y="8868450"/>
            <a:ext cx="516976" cy="516976"/>
          </a:xfrm>
          <a:prstGeom prst="rect">
            <a:avLst/>
          </a:prstGeom>
          <a:noFill/>
          <a:ln>
            <a:noFill/>
          </a:ln>
        </p:spPr>
      </p:pic>
      <p:grpSp>
        <p:nvGrpSpPr>
          <p:cNvPr id="309" name="Google Shape;309;p57"/>
          <p:cNvGrpSpPr/>
          <p:nvPr/>
        </p:nvGrpSpPr>
        <p:grpSpPr>
          <a:xfrm>
            <a:off x="7988848" y="6442828"/>
            <a:ext cx="8033529" cy="3347205"/>
            <a:chOff x="2643247" y="2348025"/>
            <a:chExt cx="3327753" cy="1253400"/>
          </a:xfrm>
        </p:grpSpPr>
        <p:sp>
          <p:nvSpPr>
            <p:cNvPr id="310" name="Google Shape;310;p57"/>
            <p:cNvSpPr/>
            <p:nvPr/>
          </p:nvSpPr>
          <p:spPr>
            <a:xfrm>
              <a:off x="3134700" y="2348025"/>
              <a:ext cx="2345400" cy="1253400"/>
            </a:xfrm>
            <a:prstGeom prst="roundRect">
              <a:avLst>
                <a:gd name="adj" fmla="val 16667"/>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82850" tIns="182850" rIns="182850" bIns="182850" anchor="ctr" anchorCtr="0">
              <a:noAutofit/>
            </a:bodyPr>
            <a:lstStyle/>
            <a:p>
              <a:pPr marL="914400" marR="0" lvl="0" indent="0" algn="l" rtl="0">
                <a:lnSpc>
                  <a:spcPct val="100000"/>
                </a:lnSpc>
                <a:spcBef>
                  <a:spcPts val="0"/>
                </a:spcBef>
                <a:spcAft>
                  <a:spcPts val="0"/>
                </a:spcAft>
                <a:buNone/>
              </a:pPr>
              <a:endParaRPr sz="600" b="0" i="0" u="none" strike="noStrike" cap="none">
                <a:solidFill>
                  <a:schemeClr val="lt1"/>
                </a:solidFill>
                <a:latin typeface="Arial"/>
                <a:ea typeface="Arial"/>
                <a:cs typeface="Arial"/>
                <a:sym typeface="Arial"/>
              </a:endParaRPr>
            </a:p>
          </p:txBody>
        </p:sp>
        <p:sp>
          <p:nvSpPr>
            <p:cNvPr id="311" name="Google Shape;311;p57"/>
            <p:cNvSpPr txBox="1"/>
            <p:nvPr/>
          </p:nvSpPr>
          <p:spPr>
            <a:xfrm>
              <a:off x="3274600" y="2634927"/>
              <a:ext cx="2696400" cy="6570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Metrics:</a:t>
              </a:r>
              <a:endParaRPr sz="3000" b="0" i="0" u="none" strike="noStrike" cap="none">
                <a:solidFill>
                  <a:schemeClr val="lt1"/>
                </a:solidFill>
                <a:latin typeface="Arial"/>
                <a:ea typeface="Arial"/>
                <a:cs typeface="Arial"/>
                <a:sym typeface="Arial"/>
              </a:endParaRPr>
            </a:p>
            <a:p>
              <a:pPr marL="914400" marR="0" lvl="0" indent="-584200" algn="l" rtl="0">
                <a:lnSpc>
                  <a:spcPct val="100000"/>
                </a:lnSpc>
                <a:spcBef>
                  <a:spcPts val="0"/>
                </a:spcBef>
                <a:spcAft>
                  <a:spcPts val="0"/>
                </a:spcAft>
                <a:buClr>
                  <a:srgbClr val="000000"/>
                </a:buClr>
                <a:buSzPts val="1000"/>
                <a:buFont typeface="Arial"/>
                <a:buChar char="●"/>
              </a:pPr>
              <a:r>
                <a:rPr lang="en" sz="3000" b="0" i="0" u="none" strike="noStrike" cap="none">
                  <a:solidFill>
                    <a:schemeClr val="lt1"/>
                  </a:solidFill>
                  <a:latin typeface="Arial"/>
                  <a:ea typeface="Arial"/>
                  <a:cs typeface="Arial"/>
                  <a:sym typeface="Arial"/>
                </a:rPr>
                <a:t>Compilation rate</a:t>
              </a:r>
              <a:endParaRPr sz="3000" b="0" i="0" u="none" strike="noStrike" cap="none">
                <a:solidFill>
                  <a:schemeClr val="lt1"/>
                </a:solidFill>
                <a:latin typeface="Arial"/>
                <a:ea typeface="Arial"/>
                <a:cs typeface="Arial"/>
                <a:sym typeface="Arial"/>
              </a:endParaRPr>
            </a:p>
            <a:p>
              <a:pPr marL="914400" marR="0" lvl="0" indent="-584200" algn="l" rtl="0">
                <a:lnSpc>
                  <a:spcPct val="100000"/>
                </a:lnSpc>
                <a:spcBef>
                  <a:spcPts val="0"/>
                </a:spcBef>
                <a:spcAft>
                  <a:spcPts val="0"/>
                </a:spcAft>
                <a:buClr>
                  <a:srgbClr val="000000"/>
                </a:buClr>
                <a:buSzPts val="1000"/>
                <a:buFont typeface="Arial"/>
                <a:buChar char="●"/>
              </a:pPr>
              <a:r>
                <a:rPr lang="en" sz="3000" b="0" i="0" u="none" strike="noStrike" cap="none">
                  <a:solidFill>
                    <a:schemeClr val="lt1"/>
                  </a:solidFill>
                  <a:latin typeface="Arial"/>
                  <a:ea typeface="Arial"/>
                  <a:cs typeface="Arial"/>
                  <a:sym typeface="Arial"/>
                </a:rPr>
                <a:t>Line/branch coverage</a:t>
              </a:r>
              <a:endParaRPr sz="3000" b="0" i="0" u="none" strike="noStrike" cap="none">
                <a:solidFill>
                  <a:schemeClr val="lt1"/>
                </a:solidFill>
                <a:latin typeface="Arial"/>
                <a:ea typeface="Arial"/>
                <a:cs typeface="Arial"/>
                <a:sym typeface="Arial"/>
              </a:endParaRPr>
            </a:p>
          </p:txBody>
        </p:sp>
        <p:sp>
          <p:nvSpPr>
            <p:cNvPr id="312" name="Google Shape;312;p57"/>
            <p:cNvSpPr txBox="1"/>
            <p:nvPr/>
          </p:nvSpPr>
          <p:spPr>
            <a:xfrm>
              <a:off x="2643247" y="2357079"/>
              <a:ext cx="3000000" cy="3111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3000">
                  <a:solidFill>
                    <a:schemeClr val="lt1"/>
                  </a:solidFill>
                </a:rPr>
                <a:t>              </a:t>
              </a:r>
              <a:r>
                <a:rPr lang="en" sz="3000" b="0" i="0" u="none" strike="noStrike" cap="none">
                  <a:solidFill>
                    <a:schemeClr val="lt1"/>
                  </a:solidFill>
                  <a:latin typeface="Arial"/>
                  <a:ea typeface="Arial"/>
                  <a:cs typeface="Arial"/>
                  <a:sym typeface="Arial"/>
                </a:rPr>
                <a:t>Testing AI features</a:t>
              </a:r>
              <a:endParaRPr sz="3000" b="0" i="0" u="none" strike="noStrike" cap="none">
                <a:solidFill>
                  <a:schemeClr val="lt1"/>
                </a:solidFill>
                <a:latin typeface="Arial"/>
                <a:ea typeface="Arial"/>
                <a:cs typeface="Arial"/>
                <a:sym typeface="Arial"/>
              </a:endParaRPr>
            </a:p>
          </p:txBody>
        </p:sp>
      </p:grpSp>
      <p:grpSp>
        <p:nvGrpSpPr>
          <p:cNvPr id="313" name="Google Shape;313;p57"/>
          <p:cNvGrpSpPr/>
          <p:nvPr/>
        </p:nvGrpSpPr>
        <p:grpSpPr>
          <a:xfrm>
            <a:off x="9279253" y="9960967"/>
            <a:ext cx="6000002" cy="2627300"/>
            <a:chOff x="3134700" y="3824450"/>
            <a:chExt cx="2345400" cy="767700"/>
          </a:xfrm>
        </p:grpSpPr>
        <p:sp>
          <p:nvSpPr>
            <p:cNvPr id="314" name="Google Shape;314;p57"/>
            <p:cNvSpPr/>
            <p:nvPr/>
          </p:nvSpPr>
          <p:spPr>
            <a:xfrm>
              <a:off x="3134700" y="3824450"/>
              <a:ext cx="2345400" cy="767700"/>
            </a:xfrm>
            <a:prstGeom prst="roundRect">
              <a:avLst>
                <a:gd name="adj" fmla="val 16667"/>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49410"/>
                </a:srgbClr>
              </a:outerShdw>
            </a:effectLst>
          </p:spPr>
          <p:txBody>
            <a:bodyPr spcFirstLastPara="1" wrap="square" lIns="182850" tIns="182850" rIns="182850" bIns="18285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pic>
          <p:nvPicPr>
            <p:cNvPr id="315" name="Google Shape;315;p57"/>
            <p:cNvPicPr preferRelativeResize="0"/>
            <p:nvPr/>
          </p:nvPicPr>
          <p:blipFill rotWithShape="1">
            <a:blip r:embed="rId8">
              <a:alphaModFix/>
            </a:blip>
            <a:srcRect/>
            <a:stretch/>
          </p:blipFill>
          <p:spPr>
            <a:xfrm>
              <a:off x="3249150" y="3926675"/>
              <a:ext cx="351950" cy="351950"/>
            </a:xfrm>
            <a:prstGeom prst="rect">
              <a:avLst/>
            </a:prstGeom>
            <a:noFill/>
            <a:ln>
              <a:noFill/>
            </a:ln>
          </p:spPr>
        </p:pic>
        <p:pic>
          <p:nvPicPr>
            <p:cNvPr id="316" name="Google Shape;316;p57"/>
            <p:cNvPicPr preferRelativeResize="0"/>
            <p:nvPr/>
          </p:nvPicPr>
          <p:blipFill rotWithShape="1">
            <a:blip r:embed="rId9">
              <a:alphaModFix/>
            </a:blip>
            <a:srcRect/>
            <a:stretch/>
          </p:blipFill>
          <p:spPr>
            <a:xfrm>
              <a:off x="3601100" y="4176525"/>
              <a:ext cx="196550" cy="196550"/>
            </a:xfrm>
            <a:prstGeom prst="rect">
              <a:avLst/>
            </a:prstGeom>
            <a:noFill/>
            <a:ln>
              <a:noFill/>
            </a:ln>
          </p:spPr>
        </p:pic>
        <p:sp>
          <p:nvSpPr>
            <p:cNvPr id="317" name="Google Shape;317;p57"/>
            <p:cNvSpPr txBox="1"/>
            <p:nvPr/>
          </p:nvSpPr>
          <p:spPr>
            <a:xfrm>
              <a:off x="3433650" y="3880651"/>
              <a:ext cx="1386900" cy="5127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Automatically Reproducing</a:t>
              </a:r>
              <a:br>
                <a:rPr lang="en" sz="3000" b="0" i="0" u="none" strike="noStrike" cap="none">
                  <a:solidFill>
                    <a:schemeClr val="lt1"/>
                  </a:solidFill>
                  <a:latin typeface="Arial"/>
                  <a:ea typeface="Arial"/>
                  <a:cs typeface="Arial"/>
                  <a:sym typeface="Arial"/>
                </a:rPr>
              </a:br>
              <a:r>
                <a:rPr lang="en" sz="3000" b="0" i="0" u="none" strike="noStrike" cap="none">
                  <a:solidFill>
                    <a:schemeClr val="lt1"/>
                  </a:solidFill>
                  <a:latin typeface="Arial"/>
                  <a:ea typeface="Arial"/>
                  <a:cs typeface="Arial"/>
                  <a:sym typeface="Arial"/>
                </a:rPr>
                <a:t>Reported Crashes</a:t>
              </a:r>
              <a:endParaRPr sz="3000" b="0" i="0" u="none" strike="noStrike" cap="none">
                <a:solidFill>
                  <a:schemeClr val="lt1"/>
                </a:solidFill>
                <a:latin typeface="Arial"/>
                <a:ea typeface="Arial"/>
                <a:cs typeface="Arial"/>
                <a:sym typeface="Arial"/>
              </a:endParaRPr>
            </a:p>
          </p:txBody>
        </p:sp>
      </p:grpSp>
      <p:pic>
        <p:nvPicPr>
          <p:cNvPr id="318" name="Google Shape;318;p57"/>
          <p:cNvPicPr preferRelativeResize="0"/>
          <p:nvPr/>
        </p:nvPicPr>
        <p:blipFill rotWithShape="1">
          <a:blip r:embed="rId10">
            <a:alphaModFix/>
          </a:blip>
          <a:srcRect/>
          <a:stretch/>
        </p:blipFill>
        <p:spPr>
          <a:xfrm>
            <a:off x="16623373" y="7359222"/>
            <a:ext cx="6000000" cy="4081626"/>
          </a:xfrm>
          <a:prstGeom prst="rect">
            <a:avLst/>
          </a:prstGeom>
          <a:noFill/>
          <a:ln>
            <a:noFill/>
          </a:ln>
        </p:spPr>
      </p:pic>
      <p:sp>
        <p:nvSpPr>
          <p:cNvPr id="319" name="Google Shape;319;p57"/>
          <p:cNvSpPr txBox="1"/>
          <p:nvPr/>
        </p:nvSpPr>
        <p:spPr>
          <a:xfrm>
            <a:off x="5454800" y="10821477"/>
            <a:ext cx="517200" cy="738900"/>
          </a:xfrm>
          <a:prstGeom prst="rect">
            <a:avLst/>
          </a:prstGeom>
          <a:noFill/>
          <a:ln>
            <a:noFill/>
          </a:ln>
        </p:spPr>
        <p:txBody>
          <a:bodyPr spcFirstLastPara="1" wrap="square" lIns="182850" tIns="182850" rIns="182850" bIns="182850" anchor="t" anchorCtr="0">
            <a:spAutoFit/>
          </a:bodyPr>
          <a:lstStyle/>
          <a:p>
            <a:pPr marL="0" marR="0" lvl="0" indent="0" algn="l" rtl="0">
              <a:lnSpc>
                <a:spcPct val="100000"/>
              </a:lnSpc>
              <a:spcBef>
                <a:spcPts val="0"/>
              </a:spcBef>
              <a:spcAft>
                <a:spcPts val="0"/>
              </a:spcAft>
              <a:buNone/>
            </a:pPr>
            <a:r>
              <a:rPr lang="en" sz="2400" b="0" i="0" u="none" strike="noStrike" cap="none">
                <a:solidFill>
                  <a:schemeClr val="lt1"/>
                </a:solidFill>
                <a:latin typeface="Arial"/>
                <a:ea typeface="Arial"/>
                <a:cs typeface="Arial"/>
                <a:sym typeface="Arial"/>
              </a:rPr>
              <a:t>2</a:t>
            </a:r>
            <a:endParaRPr sz="2400" b="0" i="0" u="none" strike="noStrike" cap="none">
              <a:solidFill>
                <a:schemeClr val="lt1"/>
              </a:solidFill>
              <a:latin typeface="Arial"/>
              <a:ea typeface="Arial"/>
              <a:cs typeface="Arial"/>
              <a:sym typeface="Arial"/>
            </a:endParaRPr>
          </a:p>
        </p:txBody>
      </p:sp>
      <p:pic>
        <p:nvPicPr>
          <p:cNvPr id="320" name="Google Shape;320;p57"/>
          <p:cNvPicPr preferRelativeResize="0"/>
          <p:nvPr/>
        </p:nvPicPr>
        <p:blipFill rotWithShape="1">
          <a:blip r:embed="rId11">
            <a:alphaModFix/>
          </a:blip>
          <a:srcRect/>
          <a:stretch/>
        </p:blipFill>
        <p:spPr>
          <a:xfrm>
            <a:off x="543920" y="7095551"/>
            <a:ext cx="2332198" cy="2332198"/>
          </a:xfrm>
          <a:prstGeom prst="rect">
            <a:avLst/>
          </a:prstGeom>
          <a:noFill/>
          <a:ln>
            <a:noFill/>
          </a:ln>
        </p:spPr>
      </p:pic>
      <p:sp>
        <p:nvSpPr>
          <p:cNvPr id="321" name="Google Shape;321;p57"/>
          <p:cNvSpPr txBox="1"/>
          <p:nvPr/>
        </p:nvSpPr>
        <p:spPr>
          <a:xfrm>
            <a:off x="590202" y="12370507"/>
            <a:ext cx="232035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3000" b="0" i="0" u="none" strike="noStrike" cap="none">
                <a:solidFill>
                  <a:schemeClr val="lt1"/>
                </a:solidFill>
                <a:latin typeface="Lato"/>
                <a:ea typeface="Lato"/>
                <a:cs typeface="Lato"/>
                <a:sym typeface="Lato"/>
              </a:rPr>
              <a:t>1) TestSpark paper: </a:t>
            </a:r>
            <a:r>
              <a:rPr lang="en" sz="3000" b="0" i="0" u="sng" strike="noStrike" cap="none">
                <a:solidFill>
                  <a:schemeClr val="lt1"/>
                </a:solidFill>
                <a:latin typeface="Lato"/>
                <a:ea typeface="Lato"/>
                <a:cs typeface="Lato"/>
                <a:sym typeface="Lato"/>
                <a:hlinkClick r:id="rId12">
                  <a:extLst>
                    <a:ext uri="{A12FA001-AC4F-418D-AE19-62706E023703}">
                      <ahyp:hlinkClr xmlns:ahyp="http://schemas.microsoft.com/office/drawing/2018/hyperlinkcolor" val="tx"/>
                    </a:ext>
                  </a:extLst>
                </a:hlinkClick>
              </a:rPr>
              <a:t>https://arxiv.org/pdf/2401.06580</a:t>
            </a:r>
            <a:endParaRPr sz="3000" b="0" i="0" u="sng" strike="noStrike" cap="none">
              <a:solidFill>
                <a:schemeClr val="lt1"/>
              </a:solidFill>
              <a:latin typeface="Lato"/>
              <a:ea typeface="Lato"/>
              <a:cs typeface="Lato"/>
              <a:sym typeface="Lato"/>
            </a:endParaRPr>
          </a:p>
          <a:p>
            <a:pPr marL="0" marR="0" lvl="0" indent="0" algn="l" rtl="0">
              <a:lnSpc>
                <a:spcPct val="100000"/>
              </a:lnSpc>
              <a:spcBef>
                <a:spcPts val="0"/>
              </a:spcBef>
              <a:spcAft>
                <a:spcPts val="0"/>
              </a:spcAft>
              <a:buNone/>
            </a:pPr>
            <a:r>
              <a:rPr lang="en" sz="3000" b="0" i="0" u="none" strike="noStrike" cap="none">
                <a:solidFill>
                  <a:schemeClr val="lt1"/>
                </a:solidFill>
                <a:latin typeface="Arial"/>
                <a:ea typeface="Arial"/>
                <a:cs typeface="Arial"/>
                <a:sym typeface="Arial"/>
              </a:rPr>
              <a:t>2) Test Wars: A Comparative Study of SBST, Symbolic Execution, and LLM-Based Approaches to Unit Test Generation [ICST’25]</a:t>
            </a:r>
            <a:endParaRPr sz="3000" b="0" i="0" u="none" strike="noStrike" cap="none">
              <a:solidFill>
                <a:schemeClr val="lt1"/>
              </a:solidFill>
              <a:latin typeface="Arial"/>
              <a:ea typeface="Arial"/>
              <a:cs typeface="Arial"/>
              <a:sym typeface="Arial"/>
            </a:endParaRPr>
          </a:p>
        </p:txBody>
      </p:sp>
      <p:pic>
        <p:nvPicPr>
          <p:cNvPr id="322" name="Google Shape;322;p57"/>
          <p:cNvPicPr preferRelativeResize="0"/>
          <p:nvPr/>
        </p:nvPicPr>
        <p:blipFill>
          <a:blip r:embed="rId13">
            <a:alphaModFix/>
          </a:blip>
          <a:stretch>
            <a:fillRect/>
          </a:stretch>
        </p:blipFill>
        <p:spPr>
          <a:xfrm>
            <a:off x="21559050" y="2157427"/>
            <a:ext cx="2332201" cy="2332201"/>
          </a:xfrm>
          <a:prstGeom prst="rect">
            <a:avLst/>
          </a:prstGeom>
          <a:noFill/>
          <a:ln>
            <a:noFill/>
          </a:ln>
        </p:spPr>
      </p:pic>
      <p:sp>
        <p:nvSpPr>
          <p:cNvPr id="323" name="Google Shape;323;p57"/>
          <p:cNvSpPr txBox="1">
            <a:spLocks noGrp="1"/>
          </p:cNvSpPr>
          <p:nvPr>
            <p:ph type="title"/>
          </p:nvPr>
        </p:nvSpPr>
        <p:spPr>
          <a:xfrm>
            <a:off x="1097267" y="768100"/>
            <a:ext cx="22189800" cy="282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Software Testing Research @JetBrains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8"/>
          <p:cNvSpPr txBox="1">
            <a:spLocks noGrp="1"/>
          </p:cNvSpPr>
          <p:nvPr>
            <p:ph type="body" idx="1"/>
          </p:nvPr>
        </p:nvSpPr>
        <p:spPr>
          <a:xfrm>
            <a:off x="821850" y="2643201"/>
            <a:ext cx="23809500" cy="9610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SzPts val="1800"/>
              <a:buNone/>
            </a:pPr>
            <a:r>
              <a:rPr lang="en" sz="4800" b="1">
                <a:solidFill>
                  <a:srgbClr val="CB1F62"/>
                </a:solidFill>
              </a:rPr>
              <a:t>Objective: </a:t>
            </a:r>
            <a:r>
              <a:rPr lang="en" sz="4800"/>
              <a:t> advancing technologies around AI agents with the focus on locality</a:t>
            </a:r>
            <a:endParaRPr sz="2400"/>
          </a:p>
        </p:txBody>
      </p:sp>
      <p:sp>
        <p:nvSpPr>
          <p:cNvPr id="329" name="Google Shape;329;p58"/>
          <p:cNvSpPr txBox="1">
            <a:spLocks noGrp="1"/>
          </p:cNvSpPr>
          <p:nvPr>
            <p:ph type="body" idx="1"/>
          </p:nvPr>
        </p:nvSpPr>
        <p:spPr>
          <a:xfrm>
            <a:off x="12056025" y="5141600"/>
            <a:ext cx="10835100" cy="4809900"/>
          </a:xfrm>
          <a:prstGeom prst="rect">
            <a:avLst/>
          </a:prstGeom>
          <a:noFill/>
          <a:ln>
            <a:noFill/>
          </a:ln>
        </p:spPr>
        <p:txBody>
          <a:bodyPr spcFirstLastPara="1" wrap="square" lIns="182850" tIns="182850" rIns="182850" bIns="182850" anchor="t" anchorCtr="0">
            <a:noAutofit/>
          </a:bodyPr>
          <a:lstStyle/>
          <a:p>
            <a:pPr marL="0" lvl="0" indent="0" algn="l" rtl="0">
              <a:lnSpc>
                <a:spcPct val="100000"/>
              </a:lnSpc>
              <a:spcBef>
                <a:spcPts val="0"/>
              </a:spcBef>
              <a:spcAft>
                <a:spcPts val="0"/>
              </a:spcAft>
              <a:buSzPts val="1800"/>
              <a:buNone/>
            </a:pPr>
            <a:r>
              <a:rPr lang="en" sz="4400"/>
              <a:t>Research:</a:t>
            </a:r>
            <a:endParaRPr sz="4400"/>
          </a:p>
          <a:p>
            <a:pPr marL="914400" lvl="0" indent="-812800" algn="l" rtl="0">
              <a:lnSpc>
                <a:spcPct val="100000"/>
              </a:lnSpc>
              <a:spcBef>
                <a:spcPts val="1000"/>
              </a:spcBef>
              <a:spcAft>
                <a:spcPts val="0"/>
              </a:spcAft>
              <a:buSzPts val="4400"/>
              <a:buChar char="●"/>
            </a:pPr>
            <a:r>
              <a:rPr lang="en" sz="4400"/>
              <a:t>RL to tune models for Environment Setup </a:t>
            </a:r>
            <a:endParaRPr sz="4400"/>
          </a:p>
          <a:p>
            <a:pPr marL="914400" lvl="0" indent="-812800" algn="l" rtl="0">
              <a:lnSpc>
                <a:spcPct val="100000"/>
              </a:lnSpc>
              <a:spcBef>
                <a:spcPts val="1000"/>
              </a:spcBef>
              <a:spcAft>
                <a:spcPts val="0"/>
              </a:spcAft>
              <a:buSzPts val="4400"/>
              <a:buChar char="●"/>
            </a:pPr>
            <a:r>
              <a:rPr lang="en" sz="4400"/>
              <a:t>Distillation for on-device models for SWE-agents</a:t>
            </a:r>
            <a:endParaRPr sz="4400"/>
          </a:p>
          <a:p>
            <a:pPr marL="914400" lvl="0" indent="0" algn="l" rtl="0">
              <a:lnSpc>
                <a:spcPct val="100000"/>
              </a:lnSpc>
              <a:spcBef>
                <a:spcPts val="2400"/>
              </a:spcBef>
              <a:spcAft>
                <a:spcPts val="2400"/>
              </a:spcAft>
              <a:buSzPts val="1800"/>
              <a:buNone/>
            </a:pPr>
            <a:endParaRPr sz="4400"/>
          </a:p>
        </p:txBody>
      </p:sp>
      <p:sp>
        <p:nvSpPr>
          <p:cNvPr id="330" name="Google Shape;330;p58"/>
          <p:cNvSpPr txBox="1">
            <a:spLocks noGrp="1"/>
          </p:cNvSpPr>
          <p:nvPr>
            <p:ph type="body" idx="1"/>
          </p:nvPr>
        </p:nvSpPr>
        <p:spPr>
          <a:xfrm>
            <a:off x="1079488" y="4590349"/>
            <a:ext cx="8771400" cy="1434000"/>
          </a:xfrm>
          <a:prstGeom prst="rect">
            <a:avLst/>
          </a:prstGeom>
          <a:noFill/>
          <a:ln>
            <a:noFill/>
          </a:ln>
        </p:spPr>
        <p:txBody>
          <a:bodyPr spcFirstLastPara="1" wrap="square" lIns="182850" tIns="182850" rIns="182850" bIns="182850" anchor="t" anchorCtr="0">
            <a:noAutofit/>
          </a:bodyPr>
          <a:lstStyle/>
          <a:p>
            <a:pPr marL="0" lvl="0" indent="0" algn="l" rtl="0">
              <a:lnSpc>
                <a:spcPct val="100000"/>
              </a:lnSpc>
              <a:spcBef>
                <a:spcPts val="0"/>
              </a:spcBef>
              <a:spcAft>
                <a:spcPts val="0"/>
              </a:spcAft>
              <a:buSzPts val="1100"/>
              <a:buNone/>
            </a:pPr>
            <a:r>
              <a:rPr lang="en" sz="4400"/>
              <a:t>Infrastructure:</a:t>
            </a:r>
            <a:endParaRPr sz="4400"/>
          </a:p>
          <a:p>
            <a:pPr marL="457200" lvl="0" indent="-508000" algn="l" rtl="0">
              <a:lnSpc>
                <a:spcPct val="100000"/>
              </a:lnSpc>
              <a:spcBef>
                <a:spcPts val="1000"/>
              </a:spcBef>
              <a:spcAft>
                <a:spcPts val="0"/>
              </a:spcAft>
              <a:buSzPts val="4400"/>
              <a:buChar char="●"/>
            </a:pPr>
            <a:r>
              <a:rPr lang="en" sz="4400"/>
              <a:t>Platform IDEFormer</a:t>
            </a:r>
            <a:endParaRPr sz="4400"/>
          </a:p>
        </p:txBody>
      </p:sp>
      <p:pic>
        <p:nvPicPr>
          <p:cNvPr id="331" name="Google Shape;331;p58"/>
          <p:cNvPicPr preferRelativeResize="0"/>
          <p:nvPr/>
        </p:nvPicPr>
        <p:blipFill rotWithShape="1">
          <a:blip r:embed="rId3">
            <a:alphaModFix/>
          </a:blip>
          <a:srcRect/>
          <a:stretch/>
        </p:blipFill>
        <p:spPr>
          <a:xfrm>
            <a:off x="21157705" y="11301428"/>
            <a:ext cx="2146802" cy="2146801"/>
          </a:xfrm>
          <a:prstGeom prst="rect">
            <a:avLst/>
          </a:prstGeom>
          <a:noFill/>
          <a:ln>
            <a:noFill/>
          </a:ln>
        </p:spPr>
      </p:pic>
      <p:sp>
        <p:nvSpPr>
          <p:cNvPr id="332" name="Google Shape;332;p58"/>
          <p:cNvSpPr txBox="1"/>
          <p:nvPr/>
        </p:nvSpPr>
        <p:spPr>
          <a:xfrm>
            <a:off x="3671400" y="12192800"/>
            <a:ext cx="17041200" cy="107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800" b="0" i="0" u="sng" strike="noStrike" cap="none">
                <a:solidFill>
                  <a:schemeClr val="lt1"/>
                </a:solidFill>
                <a:latin typeface="Lato"/>
                <a:ea typeface="Lato"/>
                <a:cs typeface="Lato"/>
                <a:sym typeface="Lato"/>
                <a:hlinkClick r:id="rId4">
                  <a:extLst>
                    <a:ext uri="{A12FA001-AC4F-418D-AE19-62706E023703}">
                      <ahyp:hlinkClr xmlns:ahyp="http://schemas.microsoft.com/office/drawing/2018/hyperlinkcolor" val="tx"/>
                    </a:ext>
                  </a:extLst>
                </a:hlinkClick>
              </a:rPr>
              <a:t>"Debug </a:t>
            </a:r>
            <a:r>
              <a:rPr lang="en" sz="3600" b="0" i="0" u="sng" strike="noStrike" cap="none">
                <a:solidFill>
                  <a:schemeClr val="lt1"/>
                </a:solidFill>
                <a:latin typeface="Lato"/>
                <a:ea typeface="Lato"/>
                <a:cs typeface="Lato"/>
                <a:sym typeface="Lato"/>
                <a:hlinkClick r:id="rId4">
                  <a:extLst>
                    <a:ext uri="{A12FA001-AC4F-418D-AE19-62706E023703}">
                      <ahyp:hlinkClr xmlns:ahyp="http://schemas.microsoft.com/office/drawing/2018/hyperlinkcolor" val="tx"/>
                    </a:ext>
                  </a:extLst>
                </a:hlinkClick>
              </a:rPr>
              <a:t>Smarter</a:t>
            </a:r>
            <a:r>
              <a:rPr lang="en" sz="2800" b="0" i="0" u="sng" strike="noStrike" cap="none">
                <a:solidFill>
                  <a:schemeClr val="lt1"/>
                </a:solidFill>
                <a:latin typeface="Lato"/>
                <a:ea typeface="Lato"/>
                <a:cs typeface="Lato"/>
                <a:sym typeface="Lato"/>
                <a:hlinkClick r:id="rId4">
                  <a:extLst>
                    <a:ext uri="{A12FA001-AC4F-418D-AE19-62706E023703}">
                      <ahyp:hlinkClr xmlns:ahyp="http://schemas.microsoft.com/office/drawing/2018/hyperlinkcolor" val="tx"/>
                    </a:ext>
                  </a:extLst>
                </a:hlinkClick>
              </a:rPr>
              <a:t>, Not Harder: AI Agents for Error Resolution in Computational Notebooks"</a:t>
            </a:r>
            <a:r>
              <a:rPr lang="en" sz="2800" b="0" i="0" u="none" strike="noStrike" cap="none">
                <a:solidFill>
                  <a:schemeClr val="lt1"/>
                </a:solidFill>
                <a:latin typeface="Lato"/>
                <a:ea typeface="Lato"/>
                <a:cs typeface="Lato"/>
                <a:sym typeface="Lato"/>
              </a:rPr>
              <a:t>  </a:t>
            </a:r>
            <a:r>
              <a:rPr lang="en"/>
              <a:t>{</a:t>
            </a:r>
            <a:r>
              <a:rPr lang="en" sz="2800" b="0" i="0" u="sng" strike="noStrike" cap="none">
                <a:solidFill>
                  <a:schemeClr val="lt1"/>
                </a:solidFill>
                <a:latin typeface="Lato"/>
                <a:ea typeface="Lato"/>
                <a:cs typeface="Lato"/>
                <a:sym typeface="Lato"/>
                <a:hlinkClick r:id="rId5">
                  <a:extLst>
                    <a:ext uri="{A12FA001-AC4F-418D-AE19-62706E023703}">
                      <ahyp:hlinkClr xmlns:ahyp="http://schemas.microsoft.com/office/drawing/2018/hyperlinkcolor" val="tx"/>
                    </a:ext>
                  </a:extLst>
                </a:hlinkClick>
              </a:rPr>
              <a:t>EMNLP 2024</a:t>
            </a:r>
            <a:r>
              <a:rPr lang="en" sz="2800" b="0" i="0" u="none" strike="noStrike" cap="none">
                <a:solidFill>
                  <a:schemeClr val="lt1"/>
                </a:solidFill>
                <a:latin typeface="Lato"/>
                <a:ea typeface="Lato"/>
                <a:cs typeface="Lato"/>
                <a:sym typeface="Lato"/>
              </a:rPr>
              <a:t> </a:t>
            </a:r>
            <a:endParaRPr sz="2800" b="0" i="0" u="none" strike="noStrike" cap="none">
              <a:solidFill>
                <a:schemeClr val="lt1"/>
              </a:solidFill>
              <a:latin typeface="Lato"/>
              <a:ea typeface="Lato"/>
              <a:cs typeface="Lato"/>
              <a:sym typeface="Lato"/>
            </a:endParaRPr>
          </a:p>
          <a:p>
            <a:pPr marL="0" marR="0" lvl="0" indent="0" algn="l" rtl="0">
              <a:lnSpc>
                <a:spcPct val="100000"/>
              </a:lnSpc>
              <a:spcBef>
                <a:spcPts val="0"/>
              </a:spcBef>
              <a:spcAft>
                <a:spcPts val="0"/>
              </a:spcAft>
              <a:buNone/>
            </a:pPr>
            <a:r>
              <a:rPr lang="en" sz="2800">
                <a:solidFill>
                  <a:schemeClr val="lt1"/>
                </a:solidFill>
                <a:latin typeface="Lato"/>
                <a:ea typeface="Lato"/>
                <a:cs typeface="Lato"/>
                <a:sym typeface="Lato"/>
              </a:rPr>
              <a:t>EnvBench: A Benchmark for Autonomous Environment Setup </a:t>
            </a:r>
            <a:endParaRPr sz="2800">
              <a:solidFill>
                <a:schemeClr val="lt1"/>
              </a:solidFill>
              <a:latin typeface="Lato"/>
              <a:ea typeface="Lato"/>
              <a:cs typeface="Lato"/>
              <a:sym typeface="Lato"/>
            </a:endParaRPr>
          </a:p>
        </p:txBody>
      </p:sp>
      <p:sp>
        <p:nvSpPr>
          <p:cNvPr id="333" name="Google Shape;333;p58"/>
          <p:cNvSpPr txBox="1">
            <a:spLocks noGrp="1"/>
          </p:cNvSpPr>
          <p:nvPr>
            <p:ph type="body" idx="1"/>
          </p:nvPr>
        </p:nvSpPr>
        <p:spPr>
          <a:xfrm>
            <a:off x="1204900" y="7434499"/>
            <a:ext cx="8520600" cy="2146800"/>
          </a:xfrm>
          <a:prstGeom prst="rect">
            <a:avLst/>
          </a:prstGeom>
          <a:noFill/>
          <a:ln>
            <a:noFill/>
          </a:ln>
        </p:spPr>
        <p:txBody>
          <a:bodyPr spcFirstLastPara="1" wrap="square" lIns="182850" tIns="182850" rIns="182850" bIns="182850" anchor="t" anchorCtr="0">
            <a:noAutofit/>
          </a:bodyPr>
          <a:lstStyle/>
          <a:p>
            <a:pPr marL="0" lvl="0" indent="0" algn="l" rtl="0">
              <a:lnSpc>
                <a:spcPct val="100000"/>
              </a:lnSpc>
              <a:spcBef>
                <a:spcPts val="0"/>
              </a:spcBef>
              <a:spcAft>
                <a:spcPts val="0"/>
              </a:spcAft>
              <a:buSzPts val="1800"/>
              <a:buNone/>
            </a:pPr>
            <a:r>
              <a:rPr lang="en" sz="4400"/>
              <a:t>Agents:</a:t>
            </a:r>
            <a:endParaRPr sz="4400"/>
          </a:p>
          <a:p>
            <a:pPr marL="457200" lvl="0" indent="-508000" algn="l" rtl="0">
              <a:lnSpc>
                <a:spcPct val="100000"/>
              </a:lnSpc>
              <a:spcBef>
                <a:spcPts val="2400"/>
              </a:spcBef>
              <a:spcAft>
                <a:spcPts val="0"/>
              </a:spcAft>
              <a:buSzPts val="4400"/>
              <a:buChar char="●"/>
            </a:pPr>
            <a:r>
              <a:rPr lang="en" sz="4400"/>
              <a:t>Debugging</a:t>
            </a:r>
            <a:endParaRPr sz="4400"/>
          </a:p>
          <a:p>
            <a:pPr marL="457200" lvl="0" indent="-508000" algn="l" rtl="0">
              <a:lnSpc>
                <a:spcPct val="100000"/>
              </a:lnSpc>
              <a:spcBef>
                <a:spcPts val="1000"/>
              </a:spcBef>
              <a:spcAft>
                <a:spcPts val="0"/>
              </a:spcAft>
              <a:buSzPts val="4400"/>
              <a:buChar char="●"/>
            </a:pPr>
            <a:r>
              <a:rPr lang="en" sz="4400"/>
              <a:t>Environment Setup</a:t>
            </a:r>
            <a:endParaRPr sz="4400"/>
          </a:p>
        </p:txBody>
      </p:sp>
      <p:sp>
        <p:nvSpPr>
          <p:cNvPr id="334" name="Google Shape;334;p58"/>
          <p:cNvSpPr txBox="1">
            <a:spLocks noGrp="1"/>
          </p:cNvSpPr>
          <p:nvPr>
            <p:ph type="title"/>
          </p:nvPr>
        </p:nvSpPr>
        <p:spPr>
          <a:xfrm>
            <a:off x="1097267" y="768100"/>
            <a:ext cx="22189800" cy="282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AI Agents and Planning @JetBrains </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C427EE60-292D-41C8-8990-08073628658D}"/>
            </a:ext>
          </a:extLst>
        </p:cNvPr>
        <p:cNvGrpSpPr/>
        <p:nvPr/>
      </p:nvGrpSpPr>
      <p:grpSpPr>
        <a:xfrm>
          <a:off x="0" y="0"/>
          <a:ext cx="0" cy="0"/>
          <a:chOff x="0" y="0"/>
          <a:chExt cx="0" cy="0"/>
        </a:xfrm>
      </p:grpSpPr>
      <p:sp>
        <p:nvSpPr>
          <p:cNvPr id="290" name="Google Shape;290;p56">
            <a:extLst>
              <a:ext uri="{FF2B5EF4-FFF2-40B4-BE49-F238E27FC236}">
                <a16:creationId xmlns:a16="http://schemas.microsoft.com/office/drawing/2014/main" id="{CE6D47ED-A08F-01FA-188B-04A611F8788B}"/>
              </a:ext>
            </a:extLst>
          </p:cNvPr>
          <p:cNvSpPr txBox="1">
            <a:spLocks noGrp="1"/>
          </p:cNvSpPr>
          <p:nvPr>
            <p:ph type="title"/>
          </p:nvPr>
        </p:nvSpPr>
        <p:spPr>
          <a:xfrm>
            <a:off x="1097275" y="1143000"/>
            <a:ext cx="22207500" cy="9519000"/>
          </a:xfrm>
          <a:prstGeom prst="rect">
            <a:avLst/>
          </a:prstGeom>
        </p:spPr>
        <p:txBody>
          <a:bodyPr spcFirstLastPara="1" wrap="square" lIns="0" tIns="0" rIns="0" bIns="268150" anchor="ctr" anchorCtr="0">
            <a:noAutofit/>
          </a:bodyPr>
          <a:lstStyle/>
          <a:p>
            <a:pPr marL="0" lvl="0" indent="0" algn="l" rtl="0">
              <a:spcBef>
                <a:spcPts val="0"/>
              </a:spcBef>
              <a:spcAft>
                <a:spcPts val="0"/>
              </a:spcAft>
              <a:buNone/>
            </a:pPr>
            <a:r>
              <a:rPr lang="en" dirty="0"/>
              <a:t>Getting to know each other</a:t>
            </a:r>
            <a:endParaRPr dirty="0"/>
          </a:p>
        </p:txBody>
      </p:sp>
    </p:spTree>
    <p:extLst>
      <p:ext uri="{BB962C8B-B14F-4D97-AF65-F5344CB8AC3E}">
        <p14:creationId xmlns:p14="http://schemas.microsoft.com/office/powerpoint/2010/main" val="3089271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700" y="-541500"/>
            <a:ext cx="22452600" cy="2827500"/>
          </a:xfrm>
        </p:spPr>
        <p:txBody>
          <a:bodyPr/>
          <a:lstStyle/>
          <a:p>
            <a:r>
              <a:rPr lang="en-US" b="1" dirty="0"/>
              <a:t>Quiz: About YOU</a:t>
            </a:r>
          </a:p>
        </p:txBody>
      </p:sp>
      <p:sp>
        <p:nvSpPr>
          <p:cNvPr id="3" name="Content Placeholder 2"/>
          <p:cNvSpPr>
            <a:spLocks noGrp="1"/>
          </p:cNvSpPr>
          <p:nvPr>
            <p:ph idx="1"/>
          </p:nvPr>
        </p:nvSpPr>
        <p:spPr>
          <a:xfrm>
            <a:off x="2267712" y="2006600"/>
            <a:ext cx="21762720" cy="9423400"/>
          </a:xfrm>
        </p:spPr>
        <p:txBody>
          <a:bodyPr/>
          <a:lstStyle/>
          <a:p>
            <a:pPr marL="0" indent="0">
              <a:buNone/>
            </a:pPr>
            <a:r>
              <a:rPr lang="en-US" sz="4800" b="1" dirty="0"/>
              <a:t>Your name</a:t>
            </a:r>
          </a:p>
          <a:p>
            <a:pPr>
              <a:buFontTx/>
              <a:buChar char="-"/>
            </a:pPr>
            <a:r>
              <a:rPr lang="en-US" sz="4800" b="1" dirty="0">
                <a:solidFill>
                  <a:srgbClr val="FF0000"/>
                </a:solidFill>
              </a:rPr>
              <a:t>FORM</a:t>
            </a:r>
            <a:r>
              <a:rPr lang="en-US" sz="4800" b="1" dirty="0"/>
              <a:t> (family, occupation, recreation, motivation)</a:t>
            </a:r>
          </a:p>
          <a:p>
            <a:pPr>
              <a:buFontTx/>
              <a:buChar char="-"/>
            </a:pPr>
            <a:endParaRPr lang="en-US" sz="4800" b="1" dirty="0"/>
          </a:p>
          <a:p>
            <a:pPr>
              <a:buFontTx/>
              <a:buChar char="-"/>
            </a:pPr>
            <a:r>
              <a:rPr lang="en-US" sz="4800" b="1" dirty="0">
                <a:solidFill>
                  <a:srgbClr val="FF0000"/>
                </a:solidFill>
              </a:rPr>
              <a:t>Grad Program </a:t>
            </a:r>
            <a:r>
              <a:rPr lang="en-US" sz="4800" b="1" dirty="0"/>
              <a:t>(e.g., CS PhD, MS, MSCP, etc.), year of study, who is your grad advisor</a:t>
            </a:r>
          </a:p>
          <a:p>
            <a:pPr>
              <a:buFontTx/>
              <a:buChar char="-"/>
            </a:pPr>
            <a:endParaRPr lang="en-US" sz="4800" b="1" dirty="0"/>
          </a:p>
          <a:p>
            <a:pPr>
              <a:buFontTx/>
              <a:buChar char="-"/>
            </a:pPr>
            <a:r>
              <a:rPr lang="en-US" sz="4800" b="1" dirty="0"/>
              <a:t>Your </a:t>
            </a:r>
            <a:r>
              <a:rPr lang="en-US" sz="4800" b="1" dirty="0">
                <a:solidFill>
                  <a:srgbClr val="FF0000"/>
                </a:solidFill>
              </a:rPr>
              <a:t>background</a:t>
            </a:r>
            <a:r>
              <a:rPr lang="en-US" sz="4800" b="1" dirty="0"/>
              <a:t> (e.g., industry experience, other CS background – such as strong SE, ML/AI, Systems, etc.)</a:t>
            </a:r>
          </a:p>
          <a:p>
            <a:pPr>
              <a:buFontTx/>
              <a:buChar char="-"/>
            </a:pPr>
            <a:endParaRPr lang="en-US" sz="4800" b="1" dirty="0"/>
          </a:p>
          <a:p>
            <a:pPr>
              <a:buFontTx/>
              <a:buChar char="-"/>
            </a:pPr>
            <a:r>
              <a:rPr lang="en-US" sz="4800" b="1" dirty="0"/>
              <a:t>What is the ONE Thing that you </a:t>
            </a:r>
            <a:r>
              <a:rPr lang="en-US" sz="4800" b="1" dirty="0">
                <a:solidFill>
                  <a:srgbClr val="FF0000"/>
                </a:solidFill>
              </a:rPr>
              <a:t>expect</a:t>
            </a:r>
            <a:r>
              <a:rPr lang="en-US" sz="4800" b="1" dirty="0"/>
              <a:t> to take out of CSCI 7000-011?</a:t>
            </a:r>
          </a:p>
          <a:p>
            <a:pPr marL="0" indent="0">
              <a:buNone/>
            </a:pPr>
            <a:endParaRPr lang="en-US" sz="4800" b="1" dirty="0"/>
          </a:p>
          <a:p>
            <a:pPr marL="0" indent="0">
              <a:buNone/>
            </a:pPr>
            <a:r>
              <a:rPr lang="en-US" sz="4800" b="1" dirty="0"/>
              <a:t>What are your plans </a:t>
            </a:r>
            <a:r>
              <a:rPr lang="en-US" sz="4800" b="1" dirty="0">
                <a:solidFill>
                  <a:srgbClr val="FF0000"/>
                </a:solidFill>
              </a:rPr>
              <a:t>post graduation?</a:t>
            </a:r>
          </a:p>
          <a:p>
            <a:pPr marL="0" indent="0">
              <a:buNone/>
            </a:pPr>
            <a:endParaRPr lang="en-US" sz="4800" b="1" dirty="0"/>
          </a:p>
          <a:p>
            <a:pPr marL="0" indent="0">
              <a:buNone/>
            </a:pPr>
            <a:endParaRPr lang="en-US" sz="4800" b="1" dirty="0"/>
          </a:p>
        </p:txBody>
      </p:sp>
      <p:sp>
        <p:nvSpPr>
          <p:cNvPr id="4" name="Slide Number Placeholder 3"/>
          <p:cNvSpPr>
            <a:spLocks noGrp="1"/>
          </p:cNvSpPr>
          <p:nvPr>
            <p:ph type="sldNum" sz="quarter" idx="10"/>
          </p:nvPr>
        </p:nvSpPr>
        <p:spPr/>
        <p:txBody>
          <a:bodyPr/>
          <a:lstStyle/>
          <a:p>
            <a:fld id="{9E09538B-8050-9642-BAB9-14094EB459F8}" type="slidenum">
              <a:rPr lang="en-US" smtClean="0"/>
              <a:t>27</a:t>
            </a:fld>
            <a:endParaRPr lang="en-US"/>
          </a:p>
        </p:txBody>
      </p:sp>
    </p:spTree>
    <p:extLst>
      <p:ext uri="{BB962C8B-B14F-4D97-AF65-F5344CB8AC3E}">
        <p14:creationId xmlns:p14="http://schemas.microsoft.com/office/powerpoint/2010/main" val="511200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0E4405-1DBE-8F08-5DB4-9A62DD249898}"/>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3BD15AB-4AA9-3B6D-9A46-BE3010F04F9E}"/>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is one expectation you have for CSCI 7000-011?</a:t>
            </a:r>
          </a:p>
        </p:txBody>
      </p:sp>
      <p:sp>
        <p:nvSpPr>
          <p:cNvPr id="4" name="Rectangle 3">
            <a:extLst>
              <a:ext uri="{FF2B5EF4-FFF2-40B4-BE49-F238E27FC236}">
                <a16:creationId xmlns:a16="http://schemas.microsoft.com/office/drawing/2014/main" id="{F47C9918-3A2F-AC46-5C6D-48014B6F306D}"/>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31B114D7-A358-2C6E-CAA4-2B53CFB9A21E}"/>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C2AF65A9-8A5D-6833-2652-9C472B8D84BF}"/>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38E36C7C-0394-C9CD-E6DF-39215A8EBD07}"/>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351505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482088"/>
            <a:ext cx="19616928" cy="1981200"/>
          </a:xfrm>
        </p:spPr>
        <p:txBody>
          <a:bodyPr/>
          <a:lstStyle/>
          <a:p>
            <a:r>
              <a:rPr lang="en-US" b="1" dirty="0"/>
              <a:t>What are your expectations from CSCI 7000-011: </a:t>
            </a:r>
            <a:r>
              <a:rPr lang="en-US" b="1" dirty="0" err="1"/>
              <a:t>GenAI</a:t>
            </a:r>
            <a:r>
              <a:rPr lang="en-US" b="1" dirty="0"/>
              <a:t> for SE?</a:t>
            </a:r>
            <a:br>
              <a:rPr lang="en-US" b="1" dirty="0"/>
            </a:br>
            <a:endParaRPr lang="en-US" b="1" dirty="0"/>
          </a:p>
        </p:txBody>
      </p:sp>
      <p:sp>
        <p:nvSpPr>
          <p:cNvPr id="3" name="Content Placeholder 2"/>
          <p:cNvSpPr>
            <a:spLocks noGrp="1"/>
          </p:cNvSpPr>
          <p:nvPr>
            <p:ph idx="1"/>
          </p:nvPr>
        </p:nvSpPr>
        <p:spPr>
          <a:xfrm>
            <a:off x="3962400" y="4114800"/>
            <a:ext cx="18422112" cy="9423400"/>
          </a:xfrm>
        </p:spPr>
        <p:txBody>
          <a:bodyPr/>
          <a:lstStyle/>
          <a:p>
            <a:pPr marL="0" indent="0">
              <a:buNone/>
            </a:pPr>
            <a:endParaRPr lang="en-US" sz="4800" b="1" dirty="0"/>
          </a:p>
          <a:p>
            <a:pPr marL="914400" indent="-914400">
              <a:buAutoNum type="alphaUcPeriod"/>
            </a:pPr>
            <a:r>
              <a:rPr lang="en-US" sz="4800" b="1" dirty="0"/>
              <a:t>Do a cool </a:t>
            </a:r>
            <a:r>
              <a:rPr lang="en-US" sz="4800" b="1" dirty="0" err="1"/>
              <a:t>GenAI</a:t>
            </a:r>
            <a:r>
              <a:rPr lang="en-US" sz="4800" b="1" dirty="0"/>
              <a:t> Project that helps programmers/society</a:t>
            </a:r>
          </a:p>
          <a:p>
            <a:pPr marL="914400" indent="-914400">
              <a:buAutoNum type="alphaUcPeriod"/>
            </a:pPr>
            <a:r>
              <a:rPr lang="en-US" sz="4800" b="1" dirty="0"/>
              <a:t>Learn about exciting </a:t>
            </a:r>
            <a:r>
              <a:rPr lang="en-US" sz="4800" b="1" dirty="0" err="1"/>
              <a:t>GenAI</a:t>
            </a:r>
            <a:r>
              <a:rPr lang="en-US" sz="4800" b="1" dirty="0"/>
              <a:t> Applications for SE</a:t>
            </a:r>
          </a:p>
          <a:p>
            <a:pPr marL="914400" indent="-914400">
              <a:buAutoNum type="alphaUcPeriod"/>
            </a:pPr>
            <a:r>
              <a:rPr lang="en-US" sz="4800" b="1" dirty="0"/>
              <a:t>Exposure to research on </a:t>
            </a:r>
            <a:r>
              <a:rPr lang="en-US" sz="4800" b="1" dirty="0" err="1"/>
              <a:t>GenAI</a:t>
            </a:r>
            <a:r>
              <a:rPr lang="en-US" sz="4800" b="1" dirty="0"/>
              <a:t> for SE</a:t>
            </a:r>
          </a:p>
          <a:p>
            <a:pPr marL="914400" indent="-914400">
              <a:buAutoNum type="alphaUcPeriod"/>
            </a:pPr>
            <a:r>
              <a:rPr lang="en-US" sz="4800" b="1" dirty="0"/>
              <a:t>Learn about the Challenges in building </a:t>
            </a:r>
            <a:r>
              <a:rPr lang="en-US" sz="4800" b="1" dirty="0" err="1"/>
              <a:t>GenAI</a:t>
            </a:r>
            <a:r>
              <a:rPr lang="en-US" sz="4800" b="1" dirty="0"/>
              <a:t> software</a:t>
            </a:r>
          </a:p>
          <a:p>
            <a:pPr marL="914400" indent="-914400">
              <a:buAutoNum type="alphaUcPeriod"/>
            </a:pPr>
            <a:r>
              <a:rPr lang="en-US" sz="4800" b="1" dirty="0"/>
              <a:t>Learn how </a:t>
            </a:r>
            <a:r>
              <a:rPr lang="en-US" sz="4800" b="1" dirty="0" err="1"/>
              <a:t>GenAI</a:t>
            </a:r>
            <a:r>
              <a:rPr lang="en-US" sz="4800" b="1" dirty="0"/>
              <a:t> software differs from classical software</a:t>
            </a:r>
          </a:p>
          <a:p>
            <a:pPr marL="0" indent="0">
              <a:buNone/>
            </a:pPr>
            <a:endParaRPr lang="en-US" sz="4800" b="1" dirty="0"/>
          </a:p>
        </p:txBody>
      </p:sp>
      <p:sp>
        <p:nvSpPr>
          <p:cNvPr id="4" name="Slide Number Placeholder 3"/>
          <p:cNvSpPr>
            <a:spLocks noGrp="1"/>
          </p:cNvSpPr>
          <p:nvPr>
            <p:ph type="sldNum" sz="quarter" idx="10"/>
          </p:nvPr>
        </p:nvSpPr>
        <p:spPr/>
        <p:txBody>
          <a:bodyPr/>
          <a:lstStyle/>
          <a:p>
            <a:fld id="{9E09538B-8050-9642-BAB9-14094EB459F8}" type="slidenum">
              <a:rPr lang="en-US" smtClean="0"/>
              <a:t>29</a:t>
            </a:fld>
            <a:endParaRPr lang="en-US"/>
          </a:p>
        </p:txBody>
      </p:sp>
    </p:spTree>
    <p:extLst>
      <p:ext uri="{BB962C8B-B14F-4D97-AF65-F5344CB8AC3E}">
        <p14:creationId xmlns:p14="http://schemas.microsoft.com/office/powerpoint/2010/main" val="285270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en-US" dirty="0"/>
              <a:t>Today</a:t>
            </a:r>
            <a:r>
              <a:rPr lang="ja-JP" altLang="en-US"/>
              <a:t>’</a:t>
            </a:r>
            <a:r>
              <a:rPr lang="en-US" altLang="ja-JP" dirty="0"/>
              <a:t>s goals</a:t>
            </a:r>
            <a:endParaRPr lang="en-US" altLang="en-US" dirty="0"/>
          </a:p>
        </p:txBody>
      </p:sp>
      <p:sp>
        <p:nvSpPr>
          <p:cNvPr id="16386" name="Content Placeholder 2"/>
          <p:cNvSpPr>
            <a:spLocks noGrp="1"/>
          </p:cNvSpPr>
          <p:nvPr>
            <p:ph idx="1"/>
          </p:nvPr>
        </p:nvSpPr>
        <p:spPr/>
        <p:txBody>
          <a:bodyPr/>
          <a:lstStyle/>
          <a:p>
            <a:pPr marL="0" indent="0">
              <a:buNone/>
            </a:pPr>
            <a:r>
              <a:rPr lang="en-US" altLang="en-US" dirty="0"/>
              <a:t>What is </a:t>
            </a:r>
            <a:r>
              <a:rPr lang="en-US" altLang="en-US" dirty="0" err="1"/>
              <a:t>GenAI</a:t>
            </a:r>
            <a:r>
              <a:rPr lang="en-US" altLang="en-US" dirty="0"/>
              <a:t> for Software Engineering: practice and research examples</a:t>
            </a:r>
          </a:p>
          <a:p>
            <a:endParaRPr lang="en-US" altLang="en-US" dirty="0"/>
          </a:p>
          <a:p>
            <a:pPr marL="0" indent="0">
              <a:buNone/>
            </a:pPr>
            <a:r>
              <a:rPr lang="en-US" altLang="en-US" dirty="0"/>
              <a:t>Discovery: learning about each other (</a:t>
            </a:r>
            <a:r>
              <a:rPr lang="en-US" altLang="en-US" b="1" u="sng" dirty="0"/>
              <a:t>F</a:t>
            </a:r>
            <a:r>
              <a:rPr lang="en-US" altLang="en-US" dirty="0"/>
              <a:t>amily </a:t>
            </a:r>
            <a:r>
              <a:rPr lang="en-US" altLang="en-US" b="1" u="sng" dirty="0"/>
              <a:t>O</a:t>
            </a:r>
            <a:r>
              <a:rPr lang="en-US" altLang="en-US" dirty="0"/>
              <a:t>ccupation </a:t>
            </a:r>
            <a:r>
              <a:rPr lang="en-US" altLang="en-US" b="1" u="sng" dirty="0"/>
              <a:t>R</a:t>
            </a:r>
            <a:r>
              <a:rPr lang="en-US" altLang="en-US" dirty="0"/>
              <a:t>ecreation </a:t>
            </a:r>
            <a:r>
              <a:rPr lang="en-US" altLang="en-US" b="1" u="sng" dirty="0"/>
              <a:t>M</a:t>
            </a:r>
            <a:r>
              <a:rPr lang="en-US" altLang="en-US" dirty="0"/>
              <a:t>otivation)</a:t>
            </a:r>
          </a:p>
          <a:p>
            <a:endParaRPr lang="en-US" altLang="en-US" dirty="0"/>
          </a:p>
          <a:p>
            <a:pPr marL="0" indent="0">
              <a:buNone/>
            </a:pPr>
            <a:r>
              <a:rPr lang="en-US" altLang="en-US" dirty="0"/>
              <a:t>How can I be successful in CSCI 7000-011?</a:t>
            </a:r>
          </a:p>
          <a:p>
            <a:endParaRPr lang="en-US" altLang="en-US" dirty="0"/>
          </a:p>
        </p:txBody>
      </p:sp>
      <p:sp>
        <p:nvSpPr>
          <p:cNvPr id="16387" name="Slide Number Placeholder 3"/>
          <p:cNvSpPr>
            <a:spLocks noGrp="1"/>
          </p:cNvSpPr>
          <p:nvPr>
            <p:ph type="sldNum" sz="quarter" idx="4294967295"/>
          </p:nvPr>
        </p:nvSpPr>
        <p:spPr>
          <a:xfrm>
            <a:off x="16510000" y="12458700"/>
            <a:ext cx="3810000" cy="9144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4800">
                <a:solidFill>
                  <a:schemeClr val="tx1"/>
                </a:solidFill>
                <a:latin typeface="Times New Roman" charset="0"/>
                <a:ea typeface="ＭＳ Ｐゴシック" charset="-128"/>
              </a:defRPr>
            </a:lvl1pPr>
            <a:lvl2pPr marL="1485900" indent="-571500">
              <a:defRPr sz="4800">
                <a:solidFill>
                  <a:schemeClr val="tx1"/>
                </a:solidFill>
                <a:latin typeface="Times New Roman" charset="0"/>
                <a:ea typeface="ＭＳ Ｐゴシック" charset="-128"/>
              </a:defRPr>
            </a:lvl2pPr>
            <a:lvl3pPr marL="2286000" indent="-457200">
              <a:defRPr sz="4800">
                <a:solidFill>
                  <a:schemeClr val="tx1"/>
                </a:solidFill>
                <a:latin typeface="Times New Roman" charset="0"/>
                <a:ea typeface="ＭＳ Ｐゴシック" charset="-128"/>
              </a:defRPr>
            </a:lvl3pPr>
            <a:lvl4pPr marL="3200400" indent="-457200">
              <a:defRPr sz="4800">
                <a:solidFill>
                  <a:schemeClr val="tx1"/>
                </a:solidFill>
                <a:latin typeface="Times New Roman" charset="0"/>
                <a:ea typeface="ＭＳ Ｐゴシック" charset="-128"/>
              </a:defRPr>
            </a:lvl4pPr>
            <a:lvl5pPr marL="4114800" indent="-457200">
              <a:defRPr sz="4800">
                <a:solidFill>
                  <a:schemeClr val="tx1"/>
                </a:solidFill>
                <a:latin typeface="Times New Roman" charset="0"/>
                <a:ea typeface="ＭＳ Ｐゴシック" charset="-128"/>
              </a:defRPr>
            </a:lvl5pPr>
            <a:lvl6pPr marL="5029200" indent="-457200" eaLnBrk="0" fontAlgn="base" hangingPunct="0">
              <a:spcBef>
                <a:spcPct val="0"/>
              </a:spcBef>
              <a:spcAft>
                <a:spcPct val="0"/>
              </a:spcAft>
              <a:defRPr sz="4800">
                <a:solidFill>
                  <a:schemeClr val="tx1"/>
                </a:solidFill>
                <a:latin typeface="Times New Roman" charset="0"/>
                <a:ea typeface="ＭＳ Ｐゴシック" charset="-128"/>
              </a:defRPr>
            </a:lvl6pPr>
            <a:lvl7pPr marL="5943600" indent="-457200" eaLnBrk="0" fontAlgn="base" hangingPunct="0">
              <a:spcBef>
                <a:spcPct val="0"/>
              </a:spcBef>
              <a:spcAft>
                <a:spcPct val="0"/>
              </a:spcAft>
              <a:defRPr sz="4800">
                <a:solidFill>
                  <a:schemeClr val="tx1"/>
                </a:solidFill>
                <a:latin typeface="Times New Roman" charset="0"/>
                <a:ea typeface="ＭＳ Ｐゴシック" charset="-128"/>
              </a:defRPr>
            </a:lvl7pPr>
            <a:lvl8pPr marL="6858000" indent="-457200" eaLnBrk="0" fontAlgn="base" hangingPunct="0">
              <a:spcBef>
                <a:spcPct val="0"/>
              </a:spcBef>
              <a:spcAft>
                <a:spcPct val="0"/>
              </a:spcAft>
              <a:defRPr sz="4800">
                <a:solidFill>
                  <a:schemeClr val="tx1"/>
                </a:solidFill>
                <a:latin typeface="Times New Roman" charset="0"/>
                <a:ea typeface="ＭＳ Ｐゴシック" charset="-128"/>
              </a:defRPr>
            </a:lvl8pPr>
            <a:lvl9pPr marL="7772400" indent="-457200" eaLnBrk="0" fontAlgn="base" hangingPunct="0">
              <a:spcBef>
                <a:spcPct val="0"/>
              </a:spcBef>
              <a:spcAft>
                <a:spcPct val="0"/>
              </a:spcAft>
              <a:defRPr sz="4800">
                <a:solidFill>
                  <a:schemeClr val="tx1"/>
                </a:solidFill>
                <a:latin typeface="Times New Roman" charset="0"/>
                <a:ea typeface="ＭＳ Ｐゴシック" charset="-128"/>
              </a:defRPr>
            </a:lvl9pPr>
          </a:lstStyle>
          <a:p>
            <a:r>
              <a:rPr lang="en-US" altLang="en-US" sz="2800">
                <a:solidFill>
                  <a:schemeClr val="bg2"/>
                </a:solidFill>
                <a:latin typeface="Arial" charset="0"/>
              </a:rPr>
              <a:t>1-</a:t>
            </a:r>
            <a:fld id="{AFD03645-6066-5449-BF77-2BE453E16359}" type="slidenum">
              <a:rPr lang="en-US" altLang="en-US" sz="2800">
                <a:solidFill>
                  <a:schemeClr val="bg2"/>
                </a:solidFill>
                <a:latin typeface="Arial" charset="0"/>
              </a:rPr>
              <a:pPr/>
              <a:t>3</a:t>
            </a:fld>
            <a:endParaRPr lang="en-US" altLang="en-US" sz="2800">
              <a:solidFill>
                <a:schemeClr val="bg2"/>
              </a:solidFill>
              <a:latin typeface="Arial" charset="0"/>
            </a:endParaRPr>
          </a:p>
        </p:txBody>
      </p:sp>
    </p:spTree>
    <p:extLst>
      <p:ext uri="{BB962C8B-B14F-4D97-AF65-F5344CB8AC3E}">
        <p14:creationId xmlns:p14="http://schemas.microsoft.com/office/powerpoint/2010/main" val="99255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4C624B-BE3B-6263-851A-7D2DD9D4A978}"/>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78FCFE0-A6E7-5AE5-82F7-010DFAC3C72E}"/>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What are your expectations from CSCI 7000-011: GenAI for SE</a:t>
            </a:r>
          </a:p>
        </p:txBody>
      </p:sp>
      <p:sp>
        <p:nvSpPr>
          <p:cNvPr id="4" name="Rectangle 3">
            <a:extLst>
              <a:ext uri="{FF2B5EF4-FFF2-40B4-BE49-F238E27FC236}">
                <a16:creationId xmlns:a16="http://schemas.microsoft.com/office/drawing/2014/main" id="{A075951B-086B-7B1F-C514-AD53A949645E}"/>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F0E60B7B-F537-6731-3096-7E55918D2FCF}"/>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C1CF901F-11FE-4979-B59F-AC071FEB8381}"/>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A44A47C0-F052-2CBA-A9A5-EAC13AB32DF0}"/>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82816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Course Administration</a:t>
            </a:r>
          </a:p>
        </p:txBody>
      </p:sp>
      <p:sp>
        <p:nvSpPr>
          <p:cNvPr id="3" name="Content Placeholder 2"/>
          <p:cNvSpPr>
            <a:spLocks noGrp="1"/>
          </p:cNvSpPr>
          <p:nvPr>
            <p:ph idx="1"/>
          </p:nvPr>
        </p:nvSpPr>
        <p:spPr>
          <a:xfrm>
            <a:off x="3962400" y="2438400"/>
            <a:ext cx="16459200" cy="9423400"/>
          </a:xfrm>
        </p:spPr>
        <p:txBody>
          <a:bodyPr/>
          <a:lstStyle/>
          <a:p>
            <a:pPr marL="0" indent="0">
              <a:buNone/>
            </a:pPr>
            <a:r>
              <a:rPr lang="en-US" b="1" dirty="0"/>
              <a:t>Check webpage: https://</a:t>
            </a:r>
            <a:r>
              <a:rPr lang="en-US" b="1" dirty="0" err="1"/>
              <a:t>danny.cs.colorado.edu</a:t>
            </a:r>
            <a:r>
              <a:rPr lang="en-US" b="1" dirty="0"/>
              <a:t>/courses/csci7000-011_F25/   </a:t>
            </a:r>
          </a:p>
          <a:p>
            <a:pPr marL="0" indent="0">
              <a:buNone/>
            </a:pPr>
            <a:endParaRPr lang="en-US" b="1" dirty="0"/>
          </a:p>
          <a:p>
            <a:pPr marL="0" indent="0">
              <a:buNone/>
            </a:pPr>
            <a:r>
              <a:rPr lang="en-US" b="1" dirty="0"/>
              <a:t>Work items due before next Tue (08/26): </a:t>
            </a:r>
          </a:p>
          <a:p>
            <a:pPr marL="0" indent="0">
              <a:buNone/>
            </a:pPr>
            <a:r>
              <a:rPr lang="en-US" b="1" dirty="0"/>
              <a:t>-  Familiarize with class webpage </a:t>
            </a:r>
          </a:p>
          <a:p>
            <a:pPr>
              <a:buFontTx/>
              <a:buChar char="-"/>
            </a:pPr>
            <a:r>
              <a:rPr lang="en-US" b="1" dirty="0"/>
              <a:t>sign up on Piazza (all communications through Piazza, no email after this week)</a:t>
            </a:r>
          </a:p>
          <a:p>
            <a:pPr>
              <a:buFontTx/>
              <a:buChar char="-"/>
            </a:pPr>
            <a:r>
              <a:rPr lang="en-US" b="1" dirty="0"/>
              <a:t>Read and write critiques for two research papers (see template on webpage)</a:t>
            </a:r>
          </a:p>
          <a:p>
            <a:pPr marL="0" indent="0">
              <a:buNone/>
            </a:pPr>
            <a:endParaRPr lang="en-US" b="1" dirty="0"/>
          </a:p>
          <a:p>
            <a:pPr marL="0" indent="0">
              <a:buNone/>
            </a:pPr>
            <a:r>
              <a:rPr lang="en-US" b="1" dirty="0"/>
              <a:t>Check prerequisites: computing background (either practical experience or undergrad-level knowledge of SE, Systems, ML), please check with me after the class</a:t>
            </a:r>
          </a:p>
          <a:p>
            <a:pPr>
              <a:buFontTx/>
              <a:buChar char="-"/>
            </a:pPr>
            <a:endParaRPr lang="en-US" b="1" dirty="0"/>
          </a:p>
          <a:p>
            <a:pPr marL="0" indent="0">
              <a:buNone/>
            </a:pPr>
            <a:endParaRPr lang="en-US" b="1" dirty="0"/>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31</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739857194"/>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7000-011 is Different!!!</a:t>
            </a:r>
          </a:p>
        </p:txBody>
      </p:sp>
      <p:sp>
        <p:nvSpPr>
          <p:cNvPr id="3" name="Content Placeholder 2"/>
          <p:cNvSpPr>
            <a:spLocks noGrp="1"/>
          </p:cNvSpPr>
          <p:nvPr>
            <p:ph idx="1"/>
          </p:nvPr>
        </p:nvSpPr>
        <p:spPr>
          <a:xfrm>
            <a:off x="3962400" y="2438400"/>
            <a:ext cx="19202400" cy="9423400"/>
          </a:xfrm>
        </p:spPr>
        <p:txBody>
          <a:bodyPr/>
          <a:lstStyle/>
          <a:p>
            <a:pPr marL="0" indent="0">
              <a:buNone/>
            </a:pPr>
            <a:endParaRPr lang="en-US" b="1" dirty="0"/>
          </a:p>
          <a:p>
            <a:pPr marL="0" indent="0">
              <a:buNone/>
            </a:pPr>
            <a:r>
              <a:rPr lang="en-US" b="1" dirty="0"/>
              <a:t>This class is </a:t>
            </a:r>
            <a:r>
              <a:rPr lang="en-US" b="1" dirty="0">
                <a:solidFill>
                  <a:srgbClr val="FF0000"/>
                </a:solidFill>
              </a:rPr>
              <a:t>NOT</a:t>
            </a:r>
            <a:r>
              <a:rPr lang="en-US" b="1" dirty="0"/>
              <a:t>:</a:t>
            </a:r>
          </a:p>
          <a:p>
            <a:pPr marL="0" indent="0">
              <a:buNone/>
            </a:pPr>
            <a:r>
              <a:rPr lang="en-US" b="1" dirty="0"/>
              <a:t>     - an introduction to Software Engineering (take instead CSCI 5828)</a:t>
            </a:r>
          </a:p>
          <a:p>
            <a:pPr marL="0" indent="0">
              <a:buNone/>
            </a:pPr>
            <a:r>
              <a:rPr lang="en-US" b="1" dirty="0"/>
              <a:t>     - a tutorial on </a:t>
            </a:r>
            <a:r>
              <a:rPr lang="en-US" b="1" dirty="0" err="1"/>
              <a:t>GenAI</a:t>
            </a:r>
            <a:r>
              <a:rPr lang="en-US" b="1" dirty="0"/>
              <a:t> APIs/tools (see free resources on the internet)</a:t>
            </a:r>
          </a:p>
          <a:p>
            <a:pPr marL="0" indent="0">
              <a:buNone/>
            </a:pPr>
            <a:r>
              <a:rPr lang="en-US" b="1" dirty="0"/>
              <a:t>     - an asynchronous course (you need to participate live each class)</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32</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297640102"/>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215A5-41F7-A076-8F1A-F08B7905A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A9962-2D72-0BC2-53D1-612016835603}"/>
              </a:ext>
            </a:extLst>
          </p:cNvPr>
          <p:cNvSpPr>
            <a:spLocks noGrp="1"/>
          </p:cNvSpPr>
          <p:nvPr>
            <p:ph type="title"/>
          </p:nvPr>
        </p:nvSpPr>
        <p:spPr/>
        <p:txBody>
          <a:bodyPr/>
          <a:lstStyle/>
          <a:p>
            <a:r>
              <a:rPr lang="en-US" b="1" dirty="0">
                <a:solidFill>
                  <a:srgbClr val="1F4C7F"/>
                </a:solidFill>
              </a:rPr>
              <a:t>CS 7000-011 is Different!!!</a:t>
            </a:r>
          </a:p>
        </p:txBody>
      </p:sp>
      <p:sp>
        <p:nvSpPr>
          <p:cNvPr id="3" name="Content Placeholder 2">
            <a:extLst>
              <a:ext uri="{FF2B5EF4-FFF2-40B4-BE49-F238E27FC236}">
                <a16:creationId xmlns:a16="http://schemas.microsoft.com/office/drawing/2014/main" id="{EA77895C-16F8-EC71-6559-5B68ED915873}"/>
              </a:ext>
            </a:extLst>
          </p:cNvPr>
          <p:cNvSpPr>
            <a:spLocks noGrp="1"/>
          </p:cNvSpPr>
          <p:nvPr>
            <p:ph idx="1"/>
          </p:nvPr>
        </p:nvSpPr>
        <p:spPr>
          <a:xfrm>
            <a:off x="3962400" y="2438400"/>
            <a:ext cx="16459200" cy="9423400"/>
          </a:xfrm>
        </p:spPr>
        <p:txBody>
          <a:bodyPr/>
          <a:lstStyle/>
          <a:p>
            <a:pPr marL="0" indent="0">
              <a:buNone/>
            </a:pPr>
            <a:r>
              <a:rPr lang="en-US" b="1" dirty="0">
                <a:solidFill>
                  <a:srgbClr val="FF0000"/>
                </a:solidFill>
              </a:rPr>
              <a:t>Research</a:t>
            </a:r>
            <a:r>
              <a:rPr lang="en-US" b="1" dirty="0"/>
              <a:t>-based course:</a:t>
            </a:r>
          </a:p>
          <a:p>
            <a:pPr marL="0" indent="0">
              <a:buNone/>
            </a:pPr>
            <a:r>
              <a:rPr lang="en-US" b="1" dirty="0"/>
              <a:t>     - at times it would feel it is not ”organized”</a:t>
            </a:r>
          </a:p>
          <a:p>
            <a:pPr marL="0" indent="0">
              <a:buNone/>
            </a:pPr>
            <a:r>
              <a:rPr lang="en-US" b="1" dirty="0"/>
              <a:t>     - there are lots of choices, you need to select</a:t>
            </a:r>
          </a:p>
          <a:p>
            <a:pPr marL="0" indent="0">
              <a:buNone/>
            </a:pPr>
            <a:r>
              <a:rPr lang="en-US" b="1" dirty="0"/>
              <a:t>     - structure is fixed, but content is dynamic</a:t>
            </a:r>
          </a:p>
          <a:p>
            <a:pPr>
              <a:buFontTx/>
              <a:buChar char="-"/>
            </a:pPr>
            <a:endParaRPr lang="en-US" b="1" dirty="0"/>
          </a:p>
          <a:p>
            <a:pPr marL="0" indent="0">
              <a:buNone/>
            </a:pPr>
            <a:r>
              <a:rPr lang="en-US" b="1" dirty="0"/>
              <a:t>Complete a research or industrial-novel project of your choice (teams of 4 students)</a:t>
            </a:r>
          </a:p>
          <a:p>
            <a:pPr lvl="1">
              <a:buFontTx/>
              <a:buChar char="-"/>
            </a:pPr>
            <a:r>
              <a:rPr lang="en-US" b="1" dirty="0"/>
              <a:t>follow the steps of open-ended/risky research (proposal, fit in literature, evaluate empirically)</a:t>
            </a:r>
          </a:p>
          <a:p>
            <a:pPr lvl="1">
              <a:buFontTx/>
              <a:buChar char="-"/>
            </a:pPr>
            <a:endParaRPr lang="en-US" b="1" dirty="0"/>
          </a:p>
          <a:p>
            <a:pPr lvl="1">
              <a:buFontTx/>
              <a:buChar char="-"/>
            </a:pPr>
            <a:r>
              <a:rPr lang="en-US" b="1" dirty="0"/>
              <a:t>at the end of the term you would have produced a research paper that you can submit to conference</a:t>
            </a:r>
          </a:p>
          <a:p>
            <a:pPr lvl="1">
              <a:buFontTx/>
              <a:buChar char="-"/>
            </a:pPr>
            <a:endParaRPr lang="en-US" b="1" dirty="0"/>
          </a:p>
          <a:p>
            <a:pPr lvl="1">
              <a:buFontTx/>
              <a:buChar char="-"/>
            </a:pPr>
            <a:r>
              <a:rPr lang="en-US" b="1" dirty="0"/>
              <a:t>WHY: equips you to conduct </a:t>
            </a:r>
            <a:r>
              <a:rPr lang="en-US" b="1" dirty="0">
                <a:solidFill>
                  <a:srgbClr val="FF0000"/>
                </a:solidFill>
              </a:rPr>
              <a:t>novel R&amp;D</a:t>
            </a:r>
            <a:r>
              <a:rPr lang="en-US" b="1" dirty="0"/>
              <a:t> </a:t>
            </a:r>
          </a:p>
          <a:p>
            <a:pPr marL="0" indent="0">
              <a:buNone/>
            </a:pPr>
            <a:endParaRPr lang="en-US" b="1" dirty="0"/>
          </a:p>
        </p:txBody>
      </p:sp>
      <p:sp>
        <p:nvSpPr>
          <p:cNvPr id="5" name="Slide Number Placeholder 4">
            <a:extLst>
              <a:ext uri="{FF2B5EF4-FFF2-40B4-BE49-F238E27FC236}">
                <a16:creationId xmlns:a16="http://schemas.microsoft.com/office/drawing/2014/main" id="{1264B6C0-8E8F-0088-5990-DFF8CEF63997}"/>
              </a:ext>
            </a:extLst>
          </p:cNvPr>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33</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2101386972"/>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spd="slow" advTm="65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7000-011 is Different!!!</a:t>
            </a:r>
          </a:p>
        </p:txBody>
      </p:sp>
      <p:sp>
        <p:nvSpPr>
          <p:cNvPr id="3" name="Content Placeholder 2"/>
          <p:cNvSpPr>
            <a:spLocks noGrp="1"/>
          </p:cNvSpPr>
          <p:nvPr>
            <p:ph idx="1"/>
          </p:nvPr>
        </p:nvSpPr>
        <p:spPr>
          <a:xfrm>
            <a:off x="3962400" y="2438400"/>
            <a:ext cx="16459200" cy="9423400"/>
          </a:xfrm>
        </p:spPr>
        <p:txBody>
          <a:bodyPr/>
          <a:lstStyle/>
          <a:p>
            <a:pPr marL="0" indent="0">
              <a:buNone/>
            </a:pPr>
            <a:r>
              <a:rPr lang="en-US" b="1" dirty="0"/>
              <a:t>Participate in </a:t>
            </a:r>
            <a:r>
              <a:rPr lang="en-US" b="1" dirty="0">
                <a:solidFill>
                  <a:srgbClr val="FF0000"/>
                </a:solidFill>
              </a:rPr>
              <a:t>live</a:t>
            </a:r>
            <a:r>
              <a:rPr lang="en-US" b="1" dirty="0"/>
              <a:t> class discussion and activities.</a:t>
            </a:r>
          </a:p>
          <a:p>
            <a:pPr marL="0" indent="0">
              <a:buNone/>
            </a:pPr>
            <a:endParaRPr lang="en-US" b="1" dirty="0"/>
          </a:p>
          <a:p>
            <a:pPr marL="0" indent="0">
              <a:buNone/>
            </a:pPr>
            <a:r>
              <a:rPr lang="en-US" b="1" dirty="0"/>
              <a:t>Read 1-2 research papers for every class meeting (11 pages each, double column =&gt; total of 500+ research pages)</a:t>
            </a:r>
          </a:p>
          <a:p>
            <a:pPr marL="0" indent="0">
              <a:buNone/>
            </a:pPr>
            <a:r>
              <a:rPr lang="en-US" b="1" dirty="0"/>
              <a:t>	- later on, you choose papers that match your project</a:t>
            </a:r>
          </a:p>
          <a:p>
            <a:pPr marL="0" indent="0">
              <a:buNone/>
            </a:pPr>
            <a:endParaRPr lang="en-US" b="1" dirty="0"/>
          </a:p>
          <a:p>
            <a:pPr marL="0" indent="0">
              <a:buNone/>
            </a:pPr>
            <a:r>
              <a:rPr lang="en-US" b="1" dirty="0"/>
              <a:t>Paper Critiques: for each class meeting, for each research paper,  submit before class (by 5pm previous day)</a:t>
            </a:r>
          </a:p>
          <a:p>
            <a:pPr marL="0" indent="0">
              <a:buNone/>
            </a:pPr>
            <a:r>
              <a:rPr lang="en-US" b="1" dirty="0"/>
              <a:t>	- WHY: equips you with </a:t>
            </a:r>
            <a:r>
              <a:rPr lang="en-US" b="1" dirty="0">
                <a:solidFill>
                  <a:srgbClr val="FF0000"/>
                </a:solidFill>
              </a:rPr>
              <a:t>critical thinking</a:t>
            </a:r>
          </a:p>
          <a:p>
            <a:pPr marL="0" indent="0">
              <a:buNone/>
            </a:pPr>
            <a:endParaRPr lang="en-US" b="1" dirty="0"/>
          </a:p>
          <a:p>
            <a:pPr marL="0" indent="0">
              <a:buNone/>
            </a:pPr>
            <a:r>
              <a:rPr lang="en-US" b="1" dirty="0"/>
              <a:t>Research presentation: you prepare and deliver for the selected research papers</a:t>
            </a:r>
          </a:p>
          <a:p>
            <a:pPr marL="0" indent="0">
              <a:buNone/>
            </a:pPr>
            <a:r>
              <a:rPr lang="en-US" b="1" dirty="0"/>
              <a:t>	- WHY: equips you to </a:t>
            </a:r>
            <a:r>
              <a:rPr lang="en-US" b="1" dirty="0">
                <a:solidFill>
                  <a:srgbClr val="FF0000"/>
                </a:solidFill>
              </a:rPr>
              <a:t>communicate</a:t>
            </a:r>
            <a:r>
              <a:rPr lang="en-US" b="1" dirty="0"/>
              <a:t> your ideas</a:t>
            </a:r>
          </a:p>
          <a:p>
            <a:pPr marL="0" indent="0">
              <a:buNone/>
            </a:pPr>
            <a:endParaRPr lang="en-US" b="1" dirty="0"/>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34</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1448750260"/>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Projects on </a:t>
            </a:r>
            <a:r>
              <a:rPr lang="en-US" b="1" dirty="0" err="1">
                <a:solidFill>
                  <a:srgbClr val="1F4C7F"/>
                </a:solidFill>
              </a:rPr>
              <a:t>GenAI</a:t>
            </a:r>
            <a:r>
              <a:rPr lang="en-US" b="1" dirty="0">
                <a:solidFill>
                  <a:srgbClr val="1F4C7F"/>
                </a:solidFill>
              </a:rPr>
              <a:t> for SE</a:t>
            </a:r>
          </a:p>
        </p:txBody>
      </p:sp>
      <p:sp>
        <p:nvSpPr>
          <p:cNvPr id="3" name="Content Placeholder 2"/>
          <p:cNvSpPr>
            <a:spLocks noGrp="1"/>
          </p:cNvSpPr>
          <p:nvPr>
            <p:ph idx="1"/>
          </p:nvPr>
        </p:nvSpPr>
        <p:spPr>
          <a:xfrm>
            <a:off x="3962400" y="2396074"/>
            <a:ext cx="17068800" cy="9423400"/>
          </a:xfrm>
        </p:spPr>
        <p:txBody>
          <a:bodyPr/>
          <a:lstStyle/>
          <a:p>
            <a:pPr marL="0" indent="0">
              <a:buNone/>
            </a:pPr>
            <a:r>
              <a:rPr lang="en-US" b="1" dirty="0"/>
              <a:t>For new grad student, project gives ideas for dissertation</a:t>
            </a:r>
          </a:p>
          <a:p>
            <a:pPr marL="0" indent="0">
              <a:buNone/>
            </a:pPr>
            <a:endParaRPr lang="en-US" b="1" dirty="0"/>
          </a:p>
          <a:p>
            <a:pPr marL="0" indent="0">
              <a:buNone/>
            </a:pPr>
            <a:r>
              <a:rPr lang="en-US" b="1" dirty="0"/>
              <a:t>For experienced grad student, project advances your research</a:t>
            </a:r>
          </a:p>
          <a:p>
            <a:pPr marL="0" indent="0">
              <a:buNone/>
            </a:pPr>
            <a:endParaRPr lang="en-US" b="1" dirty="0"/>
          </a:p>
          <a:p>
            <a:pPr marL="0" indent="0">
              <a:buNone/>
            </a:pPr>
            <a:r>
              <a:rPr lang="en-US" b="1" dirty="0"/>
              <a:t>Technological shifts/opportunities for </a:t>
            </a:r>
            <a:r>
              <a:rPr lang="en-US" b="1" dirty="0" err="1"/>
              <a:t>GenAI</a:t>
            </a:r>
            <a:r>
              <a:rPr lang="en-US" b="1" dirty="0"/>
              <a:t>:</a:t>
            </a:r>
          </a:p>
          <a:p>
            <a:pPr marL="0" indent="0">
              <a:buNone/>
            </a:pPr>
            <a:r>
              <a:rPr lang="en-US" b="1" dirty="0"/>
              <a:t>    - any process &amp; tool we use in software development lifecycle (requirements, design, coding, testing, evolution) </a:t>
            </a:r>
          </a:p>
          <a:p>
            <a:pPr marL="0" indent="0">
              <a:buNone/>
            </a:pPr>
            <a:endParaRPr lang="en-US" b="1" dirty="0"/>
          </a:p>
          <a:p>
            <a:pPr marL="0" indent="0">
              <a:buNone/>
            </a:pPr>
            <a:r>
              <a:rPr lang="en-US" b="1" dirty="0"/>
              <a:t>Industrial-innovation: availability of rich data from sensors (e.g., dataset from City of Denver)</a:t>
            </a:r>
          </a:p>
          <a:p>
            <a:pPr marL="0" indent="0">
              <a:buNone/>
            </a:pPr>
            <a:endParaRPr lang="en-US" b="1" dirty="0"/>
          </a:p>
          <a:p>
            <a:pPr marL="0" indent="0">
              <a:buNone/>
            </a:pPr>
            <a:r>
              <a:rPr lang="en-US" b="1" dirty="0"/>
              <a:t>      Research projects (not an app), teams of 4 people</a:t>
            </a:r>
          </a:p>
          <a:p>
            <a:pPr marL="0" indent="0">
              <a:buNone/>
            </a:pPr>
            <a:endParaRPr lang="en-US" b="1" dirty="0"/>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35</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1411127645"/>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Example Transformations for </a:t>
            </a:r>
            <a:r>
              <a:rPr lang="en-US" b="1" dirty="0" err="1">
                <a:solidFill>
                  <a:srgbClr val="1F4C7F"/>
                </a:solidFill>
              </a:rPr>
              <a:t>IoT</a:t>
            </a:r>
            <a:r>
              <a:rPr lang="en-US" b="1" dirty="0">
                <a:solidFill>
                  <a:srgbClr val="1F4C7F"/>
                </a:solidFill>
              </a:rPr>
              <a:t> </a:t>
            </a:r>
            <a:br>
              <a:rPr lang="en-US" b="1" dirty="0">
                <a:solidFill>
                  <a:srgbClr val="1F4C7F"/>
                </a:solidFill>
              </a:rPr>
            </a:br>
            <a:endParaRPr lang="en-US" b="1" dirty="0">
              <a:solidFill>
                <a:srgbClr val="1F4C7F"/>
              </a:solidFill>
            </a:endParaRPr>
          </a:p>
        </p:txBody>
      </p:sp>
      <p:sp>
        <p:nvSpPr>
          <p:cNvPr id="3" name="Content Placeholder 2"/>
          <p:cNvSpPr>
            <a:spLocks noGrp="1"/>
          </p:cNvSpPr>
          <p:nvPr>
            <p:ph idx="1"/>
          </p:nvPr>
        </p:nvSpPr>
        <p:spPr>
          <a:xfrm>
            <a:off x="3962400" y="2396074"/>
            <a:ext cx="16459200" cy="9423400"/>
          </a:xfrm>
        </p:spPr>
        <p:txBody>
          <a:bodyPr/>
          <a:lstStyle/>
          <a:p>
            <a:pPr marL="0" indent="0">
              <a:buNone/>
            </a:pPr>
            <a:r>
              <a:rPr lang="en-US" b="1" dirty="0"/>
              <a:t>What are the new transformations we need to automate?</a:t>
            </a:r>
          </a:p>
          <a:p>
            <a:pPr marL="0" indent="0">
              <a:buNone/>
            </a:pPr>
            <a:r>
              <a:rPr lang="en-US" b="1" dirty="0"/>
              <a:t>  - inspiration from explorative studies</a:t>
            </a:r>
          </a:p>
          <a:p>
            <a:pPr marL="0" indent="0">
              <a:buNone/>
            </a:pPr>
            <a:r>
              <a:rPr lang="en-US" b="1" dirty="0"/>
              <a:t>  - empirical studies to find performance or energy anti-patterns</a:t>
            </a:r>
          </a:p>
          <a:p>
            <a:pPr marL="0" indent="0">
              <a:buNone/>
            </a:pPr>
            <a:endParaRPr lang="en-US" b="1" dirty="0"/>
          </a:p>
          <a:p>
            <a:pPr marL="0" indent="0">
              <a:buNone/>
            </a:pPr>
            <a:r>
              <a:rPr lang="en-US" b="1" dirty="0"/>
              <a:t>Examples of transformations:</a:t>
            </a:r>
          </a:p>
          <a:p>
            <a:pPr marL="0" indent="0">
              <a:buNone/>
            </a:pPr>
            <a:r>
              <a:rPr lang="en-US" b="1" dirty="0"/>
              <a:t>- candidate programs with trade-offs between performance &amp; power consumption</a:t>
            </a:r>
          </a:p>
          <a:p>
            <a:pPr marL="0" indent="0">
              <a:buNone/>
            </a:pPr>
            <a:r>
              <a:rPr lang="en-US" b="1" dirty="0"/>
              <a:t>  - adaptation to different display technologies</a:t>
            </a:r>
          </a:p>
          <a:p>
            <a:pPr marL="0" indent="0">
              <a:buNone/>
            </a:pPr>
            <a:r>
              <a:rPr lang="en-US" b="1" dirty="0"/>
              <a:t>  - split functionality between the device and cloud</a:t>
            </a:r>
          </a:p>
          <a:p>
            <a:pPr marL="0" indent="0">
              <a:buNone/>
            </a:pPr>
            <a:endParaRPr lang="en-US" b="1" dirty="0"/>
          </a:p>
          <a:p>
            <a:pPr marL="0" indent="0">
              <a:buNone/>
            </a:pPr>
            <a:r>
              <a:rPr lang="en-US" b="1" dirty="0"/>
              <a:t>  </a:t>
            </a:r>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36</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651123389"/>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1F4C7F"/>
                </a:solidFill>
              </a:rPr>
              <a:t>CS 7000-011 is Different! Lots of Guests</a:t>
            </a:r>
          </a:p>
        </p:txBody>
      </p:sp>
      <p:sp>
        <p:nvSpPr>
          <p:cNvPr id="3" name="Content Placeholder 2"/>
          <p:cNvSpPr>
            <a:spLocks noGrp="1"/>
          </p:cNvSpPr>
          <p:nvPr>
            <p:ph idx="1"/>
          </p:nvPr>
        </p:nvSpPr>
        <p:spPr>
          <a:xfrm>
            <a:off x="3962400" y="2396074"/>
            <a:ext cx="16459200" cy="9423400"/>
          </a:xfrm>
        </p:spPr>
        <p:txBody>
          <a:bodyPr/>
          <a:lstStyle/>
          <a:p>
            <a:pPr marL="0" indent="0">
              <a:buNone/>
            </a:pPr>
            <a:r>
              <a:rPr lang="en-US" b="1" dirty="0"/>
              <a:t>Interviews with industry thought leaders </a:t>
            </a:r>
          </a:p>
          <a:p>
            <a:pPr marL="0" indent="0">
              <a:buNone/>
            </a:pPr>
            <a:endParaRPr lang="en-US" b="1" dirty="0"/>
          </a:p>
          <a:p>
            <a:pPr marL="0" indent="0">
              <a:buNone/>
            </a:pPr>
            <a:r>
              <a:rPr lang="en-US" b="1" dirty="0"/>
              <a:t>Watch segments from leading industry events (e.g., AI Summit) or leading academic conferences</a:t>
            </a:r>
          </a:p>
          <a:p>
            <a:pPr>
              <a:buFontTx/>
              <a:buChar char="-"/>
            </a:pPr>
            <a:r>
              <a:rPr lang="en-US" b="1" dirty="0"/>
              <a:t>Broadcast of keynote speakers</a:t>
            </a:r>
          </a:p>
          <a:p>
            <a:pPr>
              <a:buFontTx/>
              <a:buChar char="-"/>
            </a:pPr>
            <a:r>
              <a:rPr lang="en-US" b="1" dirty="0"/>
              <a:t>Panel discussions</a:t>
            </a:r>
          </a:p>
          <a:p>
            <a:pPr>
              <a:buFontTx/>
              <a:buChar char="-"/>
            </a:pPr>
            <a:endParaRPr lang="en-US" b="1" dirty="0"/>
          </a:p>
        </p:txBody>
      </p:sp>
      <p:sp>
        <p:nvSpPr>
          <p:cNvPr id="5" name="Slide Number Placeholder 4"/>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37</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1499776524"/>
      </p:ext>
    </p:extLst>
  </p:cSld>
  <p:clrMapOvr>
    <a:masterClrMapping/>
  </p:clrMapOvr>
  <mc:AlternateContent xmlns:mc="http://schemas.openxmlformats.org/markup-compatibility/2006" xmlns:p14="http://schemas.microsoft.com/office/powerpoint/2010/main">
    <mc:Choice Requires="p14">
      <p:transition spd="slow" p14:dur="2000" advTm="65181"/>
    </mc:Choice>
    <mc:Fallback xmlns="">
      <p:transition xmlns:p14="http://schemas.microsoft.com/office/powerpoint/2010/main" spd="slow" advTm="6518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idx="4294967295"/>
          </p:nvPr>
        </p:nvSpPr>
        <p:spPr>
          <a:xfrm>
            <a:off x="3962400" y="0"/>
            <a:ext cx="16447680" cy="2400060"/>
          </a:xfrm>
          <a:ln/>
        </p:spPr>
        <p:txBody>
          <a:bodyPr vert="horz" wrap="square" lIns="91440" tIns="89150" rIns="91440" bIns="45720" numCol="1" anchor="ctr" anchorCtr="0" compatLnSpc="1">
            <a:prstTxWarp prst="textNoShape">
              <a:avLst/>
            </a:prstTxWarp>
          </a:bodyPr>
          <a:lstStyle/>
          <a:p>
            <a:pPr>
              <a:tabLst>
                <a:tab pos="0" algn="l"/>
                <a:tab pos="829452" algn="l"/>
                <a:tab pos="1658904" algn="l"/>
                <a:tab pos="2488356" algn="l"/>
                <a:tab pos="3317808" algn="l"/>
                <a:tab pos="4147262" algn="l"/>
                <a:tab pos="4976714" algn="l"/>
                <a:tab pos="5806166" algn="l"/>
                <a:tab pos="6635618" algn="l"/>
                <a:tab pos="7465070" algn="l"/>
                <a:tab pos="8294522" algn="l"/>
                <a:tab pos="9123974" algn="l"/>
                <a:tab pos="9953426" algn="l"/>
                <a:tab pos="10782880" algn="l"/>
                <a:tab pos="11612332" algn="l"/>
                <a:tab pos="12441784" algn="l"/>
                <a:tab pos="13271236" algn="l"/>
                <a:tab pos="14100688" algn="l"/>
                <a:tab pos="14930140" algn="l"/>
                <a:tab pos="15759592" algn="l"/>
                <a:tab pos="16589044" algn="l"/>
              </a:tabLst>
            </a:pPr>
            <a:r>
              <a:rPr lang="en-US" sz="5400" b="1" dirty="0">
                <a:solidFill>
                  <a:srgbClr val="1F4C7F"/>
                </a:solidFill>
              </a:rPr>
              <a:t>Testimonials</a:t>
            </a:r>
          </a:p>
        </p:txBody>
      </p:sp>
      <p:sp>
        <p:nvSpPr>
          <p:cNvPr id="51202" name="Rectangle 2"/>
          <p:cNvSpPr>
            <a:spLocks noGrp="1" noChangeArrowheads="1"/>
          </p:cNvSpPr>
          <p:nvPr>
            <p:ph type="body" idx="4294967295"/>
          </p:nvPr>
        </p:nvSpPr>
        <p:spPr>
          <a:xfrm>
            <a:off x="1682496" y="2361849"/>
            <a:ext cx="22701504" cy="8888614"/>
          </a:xfrm>
          <a:ln/>
        </p:spPr>
        <p:txBody>
          <a:bodyPr vert="horz" wrap="square" lIns="91440" tIns="45260" rIns="91440" bIns="45720" numCol="1" anchor="t" anchorCtr="0" compatLnSpc="1">
            <a:prstTxWarp prst="textNoShape">
              <a:avLst/>
            </a:prstTxWarp>
          </a:bodyPr>
          <a:lstStyle/>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t>“</a:t>
            </a:r>
            <a:r>
              <a:rPr lang="en-US" b="1" i="1" dirty="0"/>
              <a:t>This course was exceptionally difficult and carried a massive time requirement. I only took two courses this quarter and even then I'm not sure I was able to give either of the classes the amount they deserved because of the time requirement for this class</a:t>
            </a:r>
            <a:r>
              <a:rPr lang="en-US" b="1" dirty="0"/>
              <a:t>.”                           [student from previous years]</a:t>
            </a: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endParaRPr lang="en-US" b="1" dirty="0"/>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t>“</a:t>
            </a:r>
            <a:r>
              <a:rPr lang="is-IS" b="1" dirty="0"/>
              <a:t>… </a:t>
            </a:r>
            <a:r>
              <a:rPr lang="en-US" b="1" i="1" dirty="0"/>
              <a:t>But that doesn't mean that I'm not satisfied, have students who previously took the course convey this</a:t>
            </a:r>
            <a:r>
              <a:rPr lang="en-US" b="1" dirty="0"/>
              <a:t>”</a:t>
            </a: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endParaRPr lang="en-US" b="1" dirty="0">
              <a:latin typeface="Arial" charset="0"/>
              <a:cs typeface="Bitstream Vera Sans" charset="0"/>
            </a:endParaRP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latin typeface="Arial" charset="0"/>
                <a:cs typeface="Bitstream Vera Sans" charset="0"/>
              </a:rPr>
              <a:t>Announcements for next class:</a:t>
            </a:r>
          </a:p>
          <a:p>
            <a:pPr>
              <a:buFontTx/>
              <a:buChar char="-"/>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latin typeface="Arial" charset="0"/>
                <a:cs typeface="Bitstream Vera Sans" charset="0"/>
              </a:rPr>
              <a:t>Read the webpage, signup on Piazza</a:t>
            </a:r>
          </a:p>
          <a:p>
            <a:pPr>
              <a:buFontTx/>
              <a:buChar char="-"/>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latin typeface="Arial" charset="0"/>
                <a:cs typeface="Bitstream Vera Sans" charset="0"/>
              </a:rPr>
              <a:t>Read two papers and submit Paper Critique in Canvas (by Monday at 5pm)</a:t>
            </a:r>
          </a:p>
          <a:p>
            <a:pPr>
              <a:buFontTx/>
              <a:buChar char="-"/>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endParaRPr lang="en-US" b="1" dirty="0">
              <a:latin typeface="Arial" charset="0"/>
              <a:cs typeface="Bitstream Vera Sans" charset="0"/>
            </a:endParaRP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r>
              <a:rPr lang="en-US" b="1" dirty="0">
                <a:latin typeface="Arial" charset="0"/>
                <a:cs typeface="Bitstream Vera Sans" charset="0"/>
              </a:rPr>
              <a:t>Office hours: right after the class</a:t>
            </a:r>
          </a:p>
          <a:p>
            <a:pPr marL="0" indent="0">
              <a:buNone/>
              <a:tabLst>
                <a:tab pos="783372" algn="l"/>
                <a:tab pos="987856" algn="l"/>
                <a:tab pos="1817308" algn="l"/>
                <a:tab pos="2646760" algn="l"/>
                <a:tab pos="3476212" algn="l"/>
                <a:tab pos="4305664" algn="l"/>
                <a:tab pos="5135116" algn="l"/>
                <a:tab pos="5964568" algn="l"/>
                <a:tab pos="6794022" algn="l"/>
                <a:tab pos="7623474" algn="l"/>
                <a:tab pos="8452926" algn="l"/>
                <a:tab pos="9282378" algn="l"/>
                <a:tab pos="10111830" algn="l"/>
                <a:tab pos="10941282" algn="l"/>
                <a:tab pos="11770734" algn="l"/>
                <a:tab pos="12600186" algn="l"/>
                <a:tab pos="13429640" algn="l"/>
                <a:tab pos="14259092" algn="l"/>
                <a:tab pos="15088544" algn="l"/>
                <a:tab pos="15917996" algn="l"/>
                <a:tab pos="16747448" algn="l"/>
                <a:tab pos="17072892" algn="l"/>
              </a:tabLst>
            </a:pPr>
            <a:endParaRPr lang="en-US" b="1" dirty="0">
              <a:latin typeface="Arial" charset="0"/>
              <a:cs typeface="Bitstream Vera Sans" charset="0"/>
            </a:endParaRPr>
          </a:p>
        </p:txBody>
      </p:sp>
      <p:sp>
        <p:nvSpPr>
          <p:cNvPr id="2" name="Slide Number Placeholder 1"/>
          <p:cNvSpPr>
            <a:spLocks noGrp="1"/>
          </p:cNvSpPr>
          <p:nvPr>
            <p:ph type="sldNum" sz="quarter" idx="10"/>
          </p:nvPr>
        </p:nvSpPr>
        <p:spPr/>
        <p:txBody>
          <a:bodyPr/>
          <a:lstStyle/>
          <a:p>
            <a:pPr defTabSz="1828800" fontAlgn="base">
              <a:spcBef>
                <a:spcPct val="0"/>
              </a:spcBef>
              <a:spcAft>
                <a:spcPct val="0"/>
              </a:spcAft>
              <a:buClrTx/>
            </a:pPr>
            <a:fld id="{9E09538B-8050-9642-BAB9-14094EB459F8}"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pPr>
              <a:t>38</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3931517660"/>
      </p:ext>
    </p:extLst>
  </p:cSld>
  <p:clrMapOvr>
    <a:masterClrMapping/>
  </p:clrMapOvr>
  <p:transition spd="med" advTm="16100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0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31"/>
          <p:cNvSpPr txBox="1">
            <a:spLocks noGrp="1"/>
          </p:cNvSpPr>
          <p:nvPr>
            <p:ph type="body" idx="1"/>
          </p:nvPr>
        </p:nvSpPr>
        <p:spPr>
          <a:xfrm>
            <a:off x="665288" y="4998720"/>
            <a:ext cx="23074200" cy="7057800"/>
          </a:xfrm>
          <a:prstGeom prst="rect">
            <a:avLst/>
          </a:prstGeom>
          <a:noFill/>
          <a:ln>
            <a:noFill/>
          </a:ln>
        </p:spPr>
        <p:txBody>
          <a:bodyPr spcFirstLastPara="1" wrap="square" lIns="0" tIns="195025" rIns="0" bIns="0" anchor="t" anchorCtr="0">
            <a:noAutofit/>
          </a:bodyPr>
          <a:lstStyle/>
          <a:p>
            <a:pPr marL="0" lvl="0" indent="0" algn="l" rtl="0">
              <a:lnSpc>
                <a:spcPct val="115000"/>
              </a:lnSpc>
              <a:spcBef>
                <a:spcPts val="0"/>
              </a:spcBef>
              <a:spcAft>
                <a:spcPts val="0"/>
              </a:spcAft>
              <a:buSzPts val="3700"/>
              <a:buNone/>
            </a:pPr>
            <a:r>
              <a:rPr lang="en-US" sz="3600" b="1" dirty="0">
                <a:solidFill>
                  <a:srgbClr val="CB1F62"/>
                </a:solidFill>
              </a:rPr>
              <a:t>                                                                                                       </a:t>
            </a:r>
            <a:r>
              <a:rPr lang="en-US" dirty="0"/>
              <a:t>Change is the only guaranteed constant </a:t>
            </a:r>
            <a:endParaRPr dirty="0"/>
          </a:p>
          <a:p>
            <a:pPr marL="0" lvl="0" indent="0" algn="l" rtl="0">
              <a:lnSpc>
                <a:spcPct val="115000"/>
              </a:lnSpc>
              <a:spcBef>
                <a:spcPts val="0"/>
              </a:spcBef>
              <a:spcAft>
                <a:spcPts val="0"/>
              </a:spcAft>
              <a:buSzPts val="3700"/>
              <a:buNone/>
            </a:pPr>
            <a:r>
              <a:rPr lang="en-US" dirty="0" err="1"/>
              <a:t>GenAI</a:t>
            </a:r>
            <a:r>
              <a:rPr lang="en-US" dirty="0"/>
              <a:t> + IDE+ Human </a:t>
            </a:r>
            <a:endParaRPr dirty="0"/>
          </a:p>
          <a:p>
            <a:pPr marL="0" lvl="0" indent="0" algn="l" rtl="0">
              <a:lnSpc>
                <a:spcPct val="115000"/>
              </a:lnSpc>
              <a:spcBef>
                <a:spcPts val="0"/>
              </a:spcBef>
              <a:spcAft>
                <a:spcPts val="0"/>
              </a:spcAft>
              <a:buSzPts val="3700"/>
              <a:buNone/>
            </a:pPr>
            <a:r>
              <a:rPr lang="en-US" dirty="0"/>
              <a:t>“…Game changer! Enter the AI assistant, the great equalizer.”  -Lenovo CTO</a:t>
            </a:r>
            <a:endParaRPr dirty="0"/>
          </a:p>
          <a:p>
            <a:pPr marL="0" lvl="0" indent="0" algn="l" rtl="0">
              <a:lnSpc>
                <a:spcPct val="115000"/>
              </a:lnSpc>
              <a:spcBef>
                <a:spcPts val="0"/>
              </a:spcBef>
              <a:spcAft>
                <a:spcPts val="0"/>
              </a:spcAft>
              <a:buSzPts val="3700"/>
              <a:buNone/>
            </a:pPr>
            <a:endParaRPr dirty="0"/>
          </a:p>
          <a:p>
            <a:pPr marL="0" lvl="0" indent="0" algn="l" rtl="0">
              <a:lnSpc>
                <a:spcPct val="115000"/>
              </a:lnSpc>
              <a:spcBef>
                <a:spcPts val="0"/>
              </a:spcBef>
              <a:spcAft>
                <a:spcPts val="0"/>
              </a:spcAft>
              <a:buSzPts val="3700"/>
              <a:buNone/>
            </a:pPr>
            <a:endParaRPr sz="3600" b="1" dirty="0">
              <a:solidFill>
                <a:srgbClr val="CB1F62"/>
              </a:solidFill>
            </a:endParaRPr>
          </a:p>
          <a:p>
            <a:pPr marL="0" lvl="0" indent="0" algn="l" rtl="0">
              <a:lnSpc>
                <a:spcPct val="115000"/>
              </a:lnSpc>
              <a:spcBef>
                <a:spcPts val="0"/>
              </a:spcBef>
              <a:spcAft>
                <a:spcPts val="0"/>
              </a:spcAft>
              <a:buSzPts val="3700"/>
              <a:buNone/>
            </a:pPr>
            <a:endParaRPr sz="3600" b="1" dirty="0">
              <a:solidFill>
                <a:srgbClr val="CB1F62"/>
              </a:solidFill>
            </a:endParaRPr>
          </a:p>
          <a:p>
            <a:pPr marL="0" lvl="0" indent="0" algn="l" rtl="0">
              <a:lnSpc>
                <a:spcPct val="115000"/>
              </a:lnSpc>
              <a:spcBef>
                <a:spcPts val="0"/>
              </a:spcBef>
              <a:spcAft>
                <a:spcPts val="0"/>
              </a:spcAft>
              <a:buSzPts val="3700"/>
              <a:buNone/>
            </a:pPr>
            <a:r>
              <a:rPr lang="en-US" sz="3600" b="1" dirty="0">
                <a:solidFill>
                  <a:srgbClr val="CB1F62"/>
                </a:solidFill>
              </a:rPr>
              <a:t>Together We Go Further </a:t>
            </a:r>
            <a:endParaRPr dirty="0"/>
          </a:p>
          <a:p>
            <a:pPr marL="0" lvl="0" indent="0" algn="l" rtl="0">
              <a:lnSpc>
                <a:spcPct val="115000"/>
              </a:lnSpc>
              <a:spcBef>
                <a:spcPts val="0"/>
              </a:spcBef>
              <a:spcAft>
                <a:spcPts val="0"/>
              </a:spcAft>
              <a:buSzPts val="3700"/>
              <a:buNone/>
            </a:pPr>
            <a:endParaRPr dirty="0"/>
          </a:p>
        </p:txBody>
      </p:sp>
      <p:pic>
        <p:nvPicPr>
          <p:cNvPr id="849" name="Google Shape;849;p31"/>
          <p:cNvPicPr preferRelativeResize="0"/>
          <p:nvPr/>
        </p:nvPicPr>
        <p:blipFill rotWithShape="1">
          <a:blip r:embed="rId3">
            <a:alphaModFix/>
          </a:blip>
          <a:srcRect/>
          <a:stretch/>
        </p:blipFill>
        <p:spPr>
          <a:xfrm>
            <a:off x="20994242" y="3643038"/>
            <a:ext cx="1991870" cy="2607714"/>
          </a:xfrm>
          <a:prstGeom prst="rect">
            <a:avLst/>
          </a:prstGeom>
          <a:noFill/>
          <a:ln>
            <a:noFill/>
          </a:ln>
        </p:spPr>
      </p:pic>
      <p:sp>
        <p:nvSpPr>
          <p:cNvPr id="850" name="Google Shape;850;p31"/>
          <p:cNvSpPr txBox="1"/>
          <p:nvPr/>
        </p:nvSpPr>
        <p:spPr>
          <a:xfrm>
            <a:off x="1815073" y="12056525"/>
            <a:ext cx="113397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dirty="0" err="1">
                <a:solidFill>
                  <a:schemeClr val="dk1"/>
                </a:solidFill>
                <a:highlight>
                  <a:srgbClr val="FFFFFF"/>
                </a:highlight>
                <a:latin typeface="Inter"/>
                <a:ea typeface="Inter"/>
                <a:cs typeface="Inter"/>
                <a:sym typeface="Inter"/>
              </a:rPr>
              <a:t>danny.dig</a:t>
            </a:r>
            <a:r>
              <a:rPr lang="en-US" sz="3600" b="0" i="0" u="none" strike="noStrike" cap="none" dirty="0" err="1">
                <a:solidFill>
                  <a:schemeClr val="dk1"/>
                </a:solidFill>
                <a:highlight>
                  <a:srgbClr val="FFFFFF"/>
                </a:highlight>
                <a:latin typeface="Inter"/>
                <a:ea typeface="Inter"/>
                <a:cs typeface="Inter"/>
                <a:sym typeface="Inter"/>
              </a:rPr>
              <a:t>@</a:t>
            </a:r>
            <a:r>
              <a:rPr lang="en-US" sz="3600" dirty="0" err="1">
                <a:solidFill>
                  <a:schemeClr val="dk1"/>
                </a:solidFill>
                <a:highlight>
                  <a:srgbClr val="FFFFFF"/>
                </a:highlight>
                <a:latin typeface="Inter"/>
                <a:ea typeface="Inter"/>
                <a:cs typeface="Inter"/>
                <a:sym typeface="Inter"/>
              </a:rPr>
              <a:t>c</a:t>
            </a:r>
            <a:r>
              <a:rPr lang="en-US" sz="3600" b="0" i="0" u="none" strike="noStrike" cap="none" dirty="0" err="1">
                <a:solidFill>
                  <a:schemeClr val="dk1"/>
                </a:solidFill>
                <a:highlight>
                  <a:srgbClr val="FFFFFF"/>
                </a:highlight>
                <a:latin typeface="Inter"/>
                <a:ea typeface="Inter"/>
                <a:cs typeface="Inter"/>
                <a:sym typeface="Inter"/>
              </a:rPr>
              <a:t>olorado.edu</a:t>
            </a:r>
            <a:endParaRPr sz="3600" b="0" i="0" u="none" strike="noStrike" cap="none" dirty="0">
              <a:solidFill>
                <a:schemeClr val="lt1"/>
              </a:solidFill>
              <a:latin typeface="Helvetica Neue"/>
              <a:ea typeface="Helvetica Neue"/>
              <a:cs typeface="Helvetica Neue"/>
              <a:sym typeface="Helvetica Neue"/>
            </a:endParaRPr>
          </a:p>
        </p:txBody>
      </p:sp>
      <p:sp>
        <p:nvSpPr>
          <p:cNvPr id="852" name="Google Shape;852;p31"/>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a:t>Executive Summary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
          <p:cNvSpPr txBox="1">
            <a:spLocks noGrp="1"/>
          </p:cNvSpPr>
          <p:nvPr>
            <p:ph type="title"/>
          </p:nvPr>
        </p:nvSpPr>
        <p:spPr>
          <a:xfrm>
            <a:off x="4305300" y="730257"/>
            <a:ext cx="16757784" cy="115354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8000" b="1">
                <a:solidFill>
                  <a:schemeClr val="lt1"/>
                </a:solidFill>
              </a:rPr>
              <a:t>Assistant augments our capacity</a:t>
            </a:r>
            <a:endParaRPr/>
          </a:p>
        </p:txBody>
      </p:sp>
      <p:sp>
        <p:nvSpPr>
          <p:cNvPr id="485" name="Google Shape;485;p2"/>
          <p:cNvSpPr txBox="1">
            <a:spLocks noGrp="1"/>
          </p:cNvSpPr>
          <p:nvPr>
            <p:ph type="body" idx="1"/>
          </p:nvPr>
        </p:nvSpPr>
        <p:spPr>
          <a:xfrm>
            <a:off x="3990828" y="2320326"/>
            <a:ext cx="17072256" cy="25934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2000"/>
              </a:spcBef>
              <a:spcAft>
                <a:spcPts val="0"/>
              </a:spcAft>
              <a:buSzPts val="1800"/>
              <a:buNone/>
            </a:pPr>
            <a:endParaRPr sz="4800" b="1"/>
          </a:p>
          <a:p>
            <a:pPr marL="0" lvl="0" indent="0" algn="l" rtl="0">
              <a:lnSpc>
                <a:spcPct val="90000"/>
              </a:lnSpc>
              <a:spcBef>
                <a:spcPts val="2000"/>
              </a:spcBef>
              <a:spcAft>
                <a:spcPts val="0"/>
              </a:spcAft>
              <a:buSzPts val="1800"/>
              <a:buNone/>
            </a:pPr>
            <a:endParaRPr sz="4000" b="1"/>
          </a:p>
        </p:txBody>
      </p:sp>
      <p:sp>
        <p:nvSpPr>
          <p:cNvPr id="486" name="Google Shape;486;p2"/>
          <p:cNvSpPr txBox="1">
            <a:spLocks noGrp="1"/>
          </p:cNvSpPr>
          <p:nvPr>
            <p:ph type="sldNum" idx="12"/>
          </p:nvPr>
        </p:nvSpPr>
        <p:spPr>
          <a:xfrm>
            <a:off x="18775680" y="12059921"/>
            <a:ext cx="969264" cy="73025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700"/>
              <a:buNone/>
            </a:pPr>
            <a:fld id="{00000000-1234-1234-1234-123412341234}" type="slidenum">
              <a:rPr lang="en-US"/>
              <a:t>4</a:t>
            </a:fld>
            <a:endParaRPr/>
          </a:p>
        </p:txBody>
      </p:sp>
      <p:pic>
        <p:nvPicPr>
          <p:cNvPr id="487" name="Google Shape;487;p2"/>
          <p:cNvPicPr preferRelativeResize="0"/>
          <p:nvPr/>
        </p:nvPicPr>
        <p:blipFill rotWithShape="1">
          <a:blip r:embed="rId3">
            <a:alphaModFix/>
          </a:blip>
          <a:srcRect/>
          <a:stretch/>
        </p:blipFill>
        <p:spPr>
          <a:xfrm>
            <a:off x="11420971" y="7012565"/>
            <a:ext cx="7772398" cy="4696988"/>
          </a:xfrm>
          <a:prstGeom prst="rect">
            <a:avLst/>
          </a:prstGeom>
          <a:noFill/>
          <a:ln>
            <a:noFill/>
          </a:ln>
        </p:spPr>
      </p:pic>
      <p:pic>
        <p:nvPicPr>
          <p:cNvPr id="488" name="Google Shape;488;p2"/>
          <p:cNvPicPr preferRelativeResize="0"/>
          <p:nvPr/>
        </p:nvPicPr>
        <p:blipFill rotWithShape="1">
          <a:blip r:embed="rId4">
            <a:alphaModFix/>
          </a:blip>
          <a:srcRect/>
          <a:stretch/>
        </p:blipFill>
        <p:spPr>
          <a:xfrm>
            <a:off x="12365787" y="2819247"/>
            <a:ext cx="5882766" cy="3309056"/>
          </a:xfrm>
          <a:prstGeom prst="rect">
            <a:avLst/>
          </a:prstGeom>
          <a:noFill/>
          <a:ln>
            <a:noFill/>
          </a:ln>
        </p:spPr>
      </p:pic>
      <p:sp>
        <p:nvSpPr>
          <p:cNvPr id="489" name="Google Shape;489;p2"/>
          <p:cNvSpPr txBox="1"/>
          <p:nvPr/>
        </p:nvSpPr>
        <p:spPr>
          <a:xfrm>
            <a:off x="12829266" y="12025928"/>
            <a:ext cx="380585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Arial"/>
                <a:ea typeface="Arial"/>
                <a:cs typeface="Arial"/>
                <a:sym typeface="Arial"/>
              </a:rPr>
              <a:t>85 Nm, 500 Wh</a:t>
            </a:r>
            <a:endParaRPr sz="4000" b="1" i="0" u="none" strike="noStrike" cap="none">
              <a:solidFill>
                <a:schemeClr val="lt1"/>
              </a:solidFill>
              <a:latin typeface="Arial"/>
              <a:ea typeface="Arial"/>
              <a:cs typeface="Arial"/>
              <a:sym typeface="Arial"/>
            </a:endParaRPr>
          </a:p>
        </p:txBody>
      </p:sp>
      <p:pic>
        <p:nvPicPr>
          <p:cNvPr id="490" name="Google Shape;490;p2" descr="A screenshot of a fitness app&#10;&#10;Description automatically generated"/>
          <p:cNvPicPr preferRelativeResize="0"/>
          <p:nvPr/>
        </p:nvPicPr>
        <p:blipFill rotWithShape="1">
          <a:blip r:embed="rId5">
            <a:alphaModFix/>
          </a:blip>
          <a:srcRect/>
          <a:stretch/>
        </p:blipFill>
        <p:spPr>
          <a:xfrm>
            <a:off x="4166648" y="3333735"/>
            <a:ext cx="6133688" cy="8369330"/>
          </a:xfrm>
          <a:prstGeom prst="rect">
            <a:avLst/>
          </a:prstGeom>
          <a:noFill/>
          <a:ln>
            <a:noFill/>
          </a:ln>
        </p:spPr>
      </p:pic>
      <p:sp>
        <p:nvSpPr>
          <p:cNvPr id="491" name="Google Shape;491;p2"/>
          <p:cNvSpPr/>
          <p:nvPr/>
        </p:nvSpPr>
        <p:spPr>
          <a:xfrm>
            <a:off x="4406578" y="9419447"/>
            <a:ext cx="2174524" cy="1077626"/>
          </a:xfrm>
          <a:prstGeom prst="roundRect">
            <a:avLst>
              <a:gd name="adj" fmla="val 16667"/>
            </a:avLst>
          </a:prstGeom>
          <a:noFill/>
          <a:ln w="1809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highlight>
                <a:srgbClr val="FFFF00"/>
              </a:highlight>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5943600"/>
            <a:ext cx="16154400" cy="1981200"/>
          </a:xfrm>
        </p:spPr>
        <p:txBody>
          <a:bodyPr/>
          <a:lstStyle/>
          <a:p>
            <a:r>
              <a:rPr lang="en-US" sz="9600" b="1" dirty="0"/>
              <a:t>Bonus</a:t>
            </a:r>
          </a:p>
        </p:txBody>
      </p:sp>
      <p:sp>
        <p:nvSpPr>
          <p:cNvPr id="4" name="Slide Number Placeholder 3"/>
          <p:cNvSpPr>
            <a:spLocks noGrp="1"/>
          </p:cNvSpPr>
          <p:nvPr>
            <p:ph type="sldNum" sz="quarter" idx="10"/>
          </p:nvPr>
        </p:nvSpPr>
        <p:spPr>
          <a:xfrm>
            <a:off x="14935200" y="12763500"/>
            <a:ext cx="4267200" cy="952500"/>
          </a:xfrm>
          <a:prstGeom prst="rect">
            <a:avLst/>
          </a:prstGeom>
        </p:spPr>
        <p:txBody>
          <a:bodyPr/>
          <a:lstStyle/>
          <a:p>
            <a:pPr defTabSz="1828800" fontAlgn="base">
              <a:spcBef>
                <a:spcPct val="0"/>
              </a:spcBef>
              <a:spcAft>
                <a:spcPct val="0"/>
              </a:spcAft>
              <a:buClrTx/>
              <a:defRPr/>
            </a:pPr>
            <a:fld id="{A26F0881-B41F-42DB-A41E-D57BB1AB7B23}" type="slidenum">
              <a:rPr lang="en-US" kern="1200">
                <a:solidFill>
                  <a:srgbClr val="000000">
                    <a:tint val="75000"/>
                  </a:srgbClr>
                </a:solidFill>
                <a:latin typeface="Arial" pitchFamily="34" charset="0"/>
                <a:ea typeface="+mn-ea"/>
                <a:cs typeface="+mn-cs"/>
              </a:rPr>
              <a:pPr defTabSz="1828800" fontAlgn="base">
                <a:spcBef>
                  <a:spcPct val="0"/>
                </a:spcBef>
                <a:spcAft>
                  <a:spcPct val="0"/>
                </a:spcAft>
                <a:buClrTx/>
                <a:defRPr/>
              </a:pPr>
              <a:t>40</a:t>
            </a:fld>
            <a:endParaRPr lang="en-US" kern="1200">
              <a:solidFill>
                <a:srgbClr val="000000">
                  <a:tint val="75000"/>
                </a:srgbClr>
              </a:solidFill>
              <a:latin typeface="Arial" pitchFamily="34" charset="0"/>
              <a:ea typeface="+mn-ea"/>
              <a:cs typeface="+mn-cs"/>
            </a:endParaRPr>
          </a:p>
        </p:txBody>
      </p:sp>
    </p:spTree>
    <p:extLst>
      <p:ext uri="{BB962C8B-B14F-4D97-AF65-F5344CB8AC3E}">
        <p14:creationId xmlns:p14="http://schemas.microsoft.com/office/powerpoint/2010/main" val="2008709335"/>
      </p:ext>
    </p:extLst>
  </p:cSld>
  <p:clrMapOvr>
    <a:masterClrMapping/>
  </p:clrMapOvr>
  <mc:AlternateContent xmlns:mc="http://schemas.openxmlformats.org/markup-compatibility/2006" xmlns:p14="http://schemas.microsoft.com/office/powerpoint/2010/main">
    <mc:Choice Requires="p14">
      <p:transition spd="slow" p14:dur="2000" advTm="1850"/>
    </mc:Choice>
    <mc:Fallback xmlns="">
      <p:transition xmlns:p14="http://schemas.microsoft.com/office/powerpoint/2010/main" spd="slow" advTm="1850"/>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95"/>
        <p:cNvGrpSpPr/>
        <p:nvPr/>
      </p:nvGrpSpPr>
      <p:grpSpPr>
        <a:xfrm>
          <a:off x="0" y="0"/>
          <a:ext cx="0" cy="0"/>
          <a:chOff x="0" y="0"/>
          <a:chExt cx="0" cy="0"/>
        </a:xfrm>
      </p:grpSpPr>
      <p:sp>
        <p:nvSpPr>
          <p:cNvPr id="496" name="Google Shape;496;p3"/>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a:t>Julio Rios Cantu invents smart bra after mom’s cancer scare</a:t>
            </a:r>
            <a:endParaRPr/>
          </a:p>
        </p:txBody>
      </p:sp>
      <p:sp>
        <p:nvSpPr>
          <p:cNvPr id="497" name="Google Shape;497;p3"/>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p>
            <a:pPr marL="0" lvl="0" indent="0" algn="l" rtl="0">
              <a:lnSpc>
                <a:spcPct val="115000"/>
              </a:lnSpc>
              <a:spcBef>
                <a:spcPts val="0"/>
              </a:spcBef>
              <a:spcAft>
                <a:spcPts val="1600"/>
              </a:spcAft>
              <a:buClr>
                <a:schemeClr val="dk1"/>
              </a:buClr>
              <a:buSzPts val="1500"/>
              <a:buFont typeface="Arial"/>
              <a:buNone/>
            </a:pPr>
            <a:r>
              <a:rPr lang="en-US"/>
              <a:t>Source: The Kim Komando Show</a:t>
            </a:r>
            <a:endParaRPr/>
          </a:p>
        </p:txBody>
      </p:sp>
      <p:pic>
        <p:nvPicPr>
          <p:cNvPr id="498" name="Google Shape;498;p3"/>
          <p:cNvPicPr preferRelativeResize="0"/>
          <p:nvPr/>
        </p:nvPicPr>
        <p:blipFill rotWithShape="1">
          <a:blip r:embed="rId3">
            <a:alphaModFix/>
          </a:blip>
          <a:srcRect/>
          <a:stretch/>
        </p:blipFill>
        <p:spPr>
          <a:xfrm>
            <a:off x="3175" y="4499852"/>
            <a:ext cx="24377650" cy="132394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2"/>
          <p:cNvSpPr txBox="1">
            <a:spLocks noGrp="1"/>
          </p:cNvSpPr>
          <p:nvPr>
            <p:ph type="title"/>
          </p:nvPr>
        </p:nvSpPr>
        <p:spPr>
          <a:xfrm>
            <a:off x="831200" y="1186733"/>
            <a:ext cx="22721700" cy="1527300"/>
          </a:xfrm>
          <a:prstGeom prst="rect">
            <a:avLst/>
          </a:prstGeom>
          <a:noFill/>
          <a:ln>
            <a:noFill/>
          </a:ln>
        </p:spPr>
        <p:txBody>
          <a:bodyPr spcFirstLastPara="1" wrap="square" lIns="243800" tIns="243800" rIns="243800" bIns="243800" anchor="t" anchorCtr="0">
            <a:normAutofit fontScale="90000"/>
          </a:bodyPr>
          <a:lstStyle/>
          <a:p>
            <a:pPr marL="0" lvl="0" indent="0" algn="l" rtl="0">
              <a:lnSpc>
                <a:spcPct val="90000"/>
              </a:lnSpc>
              <a:spcBef>
                <a:spcPts val="0"/>
              </a:spcBef>
              <a:spcAft>
                <a:spcPts val="0"/>
              </a:spcAft>
              <a:buSzPct val="35353"/>
              <a:buNone/>
            </a:pPr>
            <a:r>
              <a:rPr lang="en-US"/>
              <a:t>Executive Summary</a:t>
            </a:r>
            <a:endParaRPr/>
          </a:p>
        </p:txBody>
      </p:sp>
      <p:sp>
        <p:nvSpPr>
          <p:cNvPr id="858" name="Google Shape;858;p32"/>
          <p:cNvSpPr txBox="1">
            <a:spLocks noGrp="1"/>
          </p:cNvSpPr>
          <p:nvPr>
            <p:ph type="body" idx="1"/>
          </p:nvPr>
        </p:nvSpPr>
        <p:spPr>
          <a:xfrm>
            <a:off x="831200" y="2713932"/>
            <a:ext cx="22721700" cy="10278300"/>
          </a:xfrm>
          <a:prstGeom prst="rect">
            <a:avLst/>
          </a:prstGeom>
          <a:noFill/>
          <a:ln>
            <a:noFill/>
          </a:ln>
        </p:spPr>
        <p:txBody>
          <a:bodyPr spcFirstLastPara="1" wrap="square" lIns="243800" tIns="243800" rIns="243800" bIns="243800" anchor="t" anchorCtr="0">
            <a:normAutofit/>
          </a:bodyPr>
          <a:lstStyle/>
          <a:p>
            <a:pPr marL="0" lvl="0" indent="0" algn="l" rtl="0">
              <a:lnSpc>
                <a:spcPct val="114999"/>
              </a:lnSpc>
              <a:spcBef>
                <a:spcPts val="0"/>
              </a:spcBef>
              <a:spcAft>
                <a:spcPts val="0"/>
              </a:spcAft>
              <a:buSzPts val="1800"/>
              <a:buNone/>
            </a:pPr>
            <a:r>
              <a:rPr lang="en-US" sz="5000"/>
              <a:t>Multi-Agentic framework: Capable of planning, executing multiple refactorings</a:t>
            </a:r>
            <a:endParaRPr sz="5000"/>
          </a:p>
          <a:p>
            <a:pPr marL="0" lvl="0" indent="0" algn="l" rtl="0">
              <a:lnSpc>
                <a:spcPct val="114999"/>
              </a:lnSpc>
              <a:spcBef>
                <a:spcPts val="0"/>
              </a:spcBef>
              <a:spcAft>
                <a:spcPts val="0"/>
              </a:spcAft>
              <a:buSzPts val="1800"/>
              <a:buNone/>
            </a:pPr>
            <a:r>
              <a:rPr lang="en-US" sz="5000"/>
              <a:t>Tools: Refactoring APIs from IntelliJ</a:t>
            </a:r>
            <a:endParaRPr sz="5000"/>
          </a:p>
          <a:p>
            <a:pPr marL="0" lvl="0" indent="0" algn="l" rtl="0">
              <a:lnSpc>
                <a:spcPct val="114999"/>
              </a:lnSpc>
              <a:spcBef>
                <a:spcPts val="0"/>
              </a:spcBef>
              <a:spcAft>
                <a:spcPts val="0"/>
              </a:spcAft>
              <a:buSzPts val="1800"/>
              <a:buNone/>
            </a:pPr>
            <a:endParaRPr sz="5000"/>
          </a:p>
          <a:p>
            <a:pPr marL="0" lvl="0" indent="0" algn="l" rtl="0">
              <a:lnSpc>
                <a:spcPct val="114999"/>
              </a:lnSpc>
              <a:spcBef>
                <a:spcPts val="0"/>
              </a:spcBef>
              <a:spcAft>
                <a:spcPts val="0"/>
              </a:spcAft>
              <a:buSzPts val="1800"/>
              <a:buNone/>
            </a:pPr>
            <a:endParaRPr sz="5000"/>
          </a:p>
          <a:p>
            <a:pPr marL="0" lvl="0" indent="0" algn="l" rtl="0">
              <a:lnSpc>
                <a:spcPct val="114999"/>
              </a:lnSpc>
              <a:spcBef>
                <a:spcPts val="0"/>
              </a:spcBef>
              <a:spcAft>
                <a:spcPts val="0"/>
              </a:spcAft>
              <a:buSzPts val="1800"/>
              <a:buNone/>
            </a:pPr>
            <a:r>
              <a:rPr lang="en-US" sz="5000"/>
              <a:t>Range of refactoring capabilities:</a:t>
            </a:r>
            <a:endParaRPr sz="5000"/>
          </a:p>
          <a:p>
            <a:pPr marL="457200" lvl="0" indent="-457200" algn="l" rtl="0">
              <a:lnSpc>
                <a:spcPct val="114999"/>
              </a:lnSpc>
              <a:spcBef>
                <a:spcPts val="0"/>
              </a:spcBef>
              <a:spcAft>
                <a:spcPts val="0"/>
              </a:spcAft>
              <a:buSzPts val="5000"/>
              <a:buChar char="-"/>
            </a:pPr>
            <a:r>
              <a:rPr lang="en-US" sz="5000"/>
              <a:t>class scope: renaming, extracts, code-modernization</a:t>
            </a:r>
            <a:endParaRPr sz="5000"/>
          </a:p>
          <a:p>
            <a:pPr marL="457200" lvl="0" indent="-457200" algn="l" rtl="0">
              <a:lnSpc>
                <a:spcPct val="114999"/>
              </a:lnSpc>
              <a:spcBef>
                <a:spcPts val="0"/>
              </a:spcBef>
              <a:spcAft>
                <a:spcPts val="0"/>
              </a:spcAft>
              <a:buSzPts val="5000"/>
              <a:buChar char="-"/>
            </a:pPr>
            <a:r>
              <a:rPr lang="en-US" sz="5000"/>
              <a:t>project scope: extract class, move method, type change</a:t>
            </a:r>
            <a:endParaRPr sz="5000"/>
          </a:p>
        </p:txBody>
      </p:sp>
      <p:sp>
        <p:nvSpPr>
          <p:cNvPr id="859" name="Google Shape;859;p32"/>
          <p:cNvSpPr txBox="1">
            <a:spLocks noGrp="1"/>
          </p:cNvSpPr>
          <p:nvPr>
            <p:ph type="sldNum" idx="12"/>
          </p:nvPr>
        </p:nvSpPr>
        <p:spPr>
          <a:xfrm>
            <a:off x="22593221" y="12435245"/>
            <a:ext cx="1463100" cy="10497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2700"/>
              <a:buNone/>
            </a:pPr>
            <a:fld id="{00000000-1234-1234-1234-123412341234}" type="slidenum">
              <a:rPr lang="en-US"/>
              <a:t>42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5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172BFF-1CD7-302A-841D-AADBB45EF8A9}"/>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9D0537-DF0C-4B5A-77D2-71015C518971}"/>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How did you like this presentation?</a:t>
            </a:r>
          </a:p>
        </p:txBody>
      </p:sp>
      <p:sp>
        <p:nvSpPr>
          <p:cNvPr id="4" name="Rectangle 3">
            <a:extLst>
              <a:ext uri="{FF2B5EF4-FFF2-40B4-BE49-F238E27FC236}">
                <a16:creationId xmlns:a16="http://schemas.microsoft.com/office/drawing/2014/main" id="{CB86AA15-88C3-C530-E9D5-6A49775669BF}"/>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2D0E2B5D-E9A9-E8FC-5B7A-5D341DC9A261}"/>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08BCCCFA-C5D3-9132-46BF-1338B4507722}"/>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069B0139-6E25-0280-36B5-F47EA567F0FC}"/>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3914905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p>
            <a:pPr marL="0" lvl="0" indent="0" algn="l" rtl="0">
              <a:lnSpc>
                <a:spcPct val="90000"/>
              </a:lnSpc>
              <a:spcBef>
                <a:spcPts val="0"/>
              </a:spcBef>
              <a:spcAft>
                <a:spcPts val="0"/>
              </a:spcAft>
              <a:buSzPts val="8800"/>
              <a:buNone/>
            </a:pPr>
            <a:r>
              <a:rPr lang="en-US"/>
              <a:t>9 hardest things programmers do</a:t>
            </a:r>
            <a:endParaRPr/>
          </a:p>
        </p:txBody>
      </p:sp>
      <p:sp>
        <p:nvSpPr>
          <p:cNvPr id="504" name="Google Shape;504;p4"/>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p>
            <a:pPr marL="0" lvl="0" indent="0" algn="l" rtl="0">
              <a:lnSpc>
                <a:spcPct val="115000"/>
              </a:lnSpc>
              <a:spcBef>
                <a:spcPts val="0"/>
              </a:spcBef>
              <a:spcAft>
                <a:spcPts val="1600"/>
              </a:spcAft>
              <a:buClr>
                <a:schemeClr val="dk1"/>
              </a:buClr>
              <a:buSzPts val="1500"/>
              <a:buFont typeface="Arial"/>
              <a:buNone/>
            </a:pPr>
            <a:r>
              <a:rPr lang="en-US"/>
              <a:t>Source: Elizabeth Churchill – UX Director @ Google</a:t>
            </a:r>
            <a:endParaRPr/>
          </a:p>
        </p:txBody>
      </p:sp>
      <p:sp>
        <p:nvSpPr>
          <p:cNvPr id="505" name="Google Shape;505;p4"/>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p>
            <a:pPr marL="609600" lvl="0" indent="-539750" algn="l" rtl="0">
              <a:lnSpc>
                <a:spcPct val="115000"/>
              </a:lnSpc>
              <a:spcBef>
                <a:spcPts val="0"/>
              </a:spcBef>
              <a:spcAft>
                <a:spcPts val="0"/>
              </a:spcAft>
              <a:buSzPts val="3700"/>
              <a:buChar char="●"/>
            </a:pPr>
            <a:r>
              <a:rPr lang="en-US"/>
              <a:t>Writing tests</a:t>
            </a:r>
            <a:endParaRPr/>
          </a:p>
          <a:p>
            <a:pPr marL="609600" lvl="0" indent="-539750" algn="l" rtl="0">
              <a:lnSpc>
                <a:spcPct val="115000"/>
              </a:lnSpc>
              <a:spcBef>
                <a:spcPts val="1600"/>
              </a:spcBef>
              <a:spcAft>
                <a:spcPts val="0"/>
              </a:spcAft>
              <a:buSzPts val="3700"/>
              <a:buChar char="●"/>
            </a:pPr>
            <a:r>
              <a:rPr lang="en-US"/>
              <a:t>Writing documentation</a:t>
            </a:r>
            <a:endParaRPr/>
          </a:p>
          <a:p>
            <a:pPr marL="609600" lvl="0" indent="-539750" algn="l" rtl="0">
              <a:lnSpc>
                <a:spcPct val="115000"/>
              </a:lnSpc>
              <a:spcBef>
                <a:spcPts val="1600"/>
              </a:spcBef>
              <a:spcAft>
                <a:spcPts val="0"/>
              </a:spcAft>
              <a:buSzPts val="3700"/>
              <a:buChar char="●"/>
            </a:pPr>
            <a:r>
              <a:rPr lang="en-US"/>
              <a:t>Implementing functionality you disagree with…</a:t>
            </a:r>
            <a:endParaRPr/>
          </a:p>
          <a:p>
            <a:pPr marL="609600" lvl="0" indent="-539750" algn="l" rtl="0">
              <a:lnSpc>
                <a:spcPct val="115000"/>
              </a:lnSpc>
              <a:spcBef>
                <a:spcPts val="1600"/>
              </a:spcBef>
              <a:spcAft>
                <a:spcPts val="0"/>
              </a:spcAft>
              <a:buSzPts val="3700"/>
              <a:buChar char="●"/>
            </a:pPr>
            <a:r>
              <a:rPr lang="en-US"/>
              <a:t>Working with someone else’s code</a:t>
            </a:r>
            <a:endParaRPr/>
          </a:p>
          <a:p>
            <a:pPr marL="609600" lvl="0" indent="-539750" algn="l" rtl="0">
              <a:lnSpc>
                <a:spcPct val="115000"/>
              </a:lnSpc>
              <a:spcBef>
                <a:spcPts val="1600"/>
              </a:spcBef>
              <a:spcAft>
                <a:spcPts val="0"/>
              </a:spcAft>
              <a:buSzPts val="3700"/>
              <a:buChar char="●"/>
            </a:pPr>
            <a:r>
              <a:rPr lang="en-US"/>
              <a:t>Dealing with other people…</a:t>
            </a:r>
            <a:endParaRPr/>
          </a:p>
          <a:p>
            <a:pPr marL="609600" lvl="0" indent="-539750" algn="l" rtl="0">
              <a:lnSpc>
                <a:spcPct val="115000"/>
              </a:lnSpc>
              <a:spcBef>
                <a:spcPts val="1600"/>
              </a:spcBef>
              <a:spcAft>
                <a:spcPts val="0"/>
              </a:spcAft>
              <a:buSzPts val="3700"/>
              <a:buChar char="●"/>
            </a:pPr>
            <a:r>
              <a:rPr lang="en-US"/>
              <a:t>Estimating time to complete a task</a:t>
            </a:r>
            <a:endParaRPr/>
          </a:p>
          <a:p>
            <a:pPr marL="609600" lvl="0" indent="-539750" algn="l" rtl="0">
              <a:lnSpc>
                <a:spcPct val="115000"/>
              </a:lnSpc>
              <a:spcBef>
                <a:spcPts val="1600"/>
              </a:spcBef>
              <a:spcAft>
                <a:spcPts val="0"/>
              </a:spcAft>
              <a:buSzPts val="3700"/>
              <a:buChar char="●"/>
            </a:pPr>
            <a:r>
              <a:rPr lang="en-US"/>
              <a:t>Explaining what I do (or don’t do)</a:t>
            </a:r>
            <a:endParaRPr/>
          </a:p>
          <a:p>
            <a:pPr marL="609600" lvl="0" indent="-539750" algn="l" rtl="0">
              <a:lnSpc>
                <a:spcPct val="115000"/>
              </a:lnSpc>
              <a:spcBef>
                <a:spcPts val="1600"/>
              </a:spcBef>
              <a:spcAft>
                <a:spcPts val="0"/>
              </a:spcAft>
              <a:buSzPts val="3700"/>
              <a:buChar char="●"/>
            </a:pPr>
            <a:r>
              <a:rPr lang="en-US"/>
              <a:t>Naming things </a:t>
            </a:r>
            <a:endParaRPr/>
          </a:p>
          <a:p>
            <a:pPr marL="0" lvl="0" indent="0" algn="l" rtl="0">
              <a:lnSpc>
                <a:spcPct val="115000"/>
              </a:lnSpc>
              <a:spcBef>
                <a:spcPts val="1600"/>
              </a:spcBef>
              <a:spcAft>
                <a:spcPts val="1600"/>
              </a:spcAft>
              <a:buSzPts val="37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1097280" y="768096"/>
            <a:ext cx="222102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dirty="0" err="1"/>
              <a:t>GenAI</a:t>
            </a:r>
            <a:r>
              <a:rPr lang="en" dirty="0"/>
              <a:t> increases programmer productivity</a:t>
            </a:r>
            <a:endParaRPr dirty="0"/>
          </a:p>
        </p:txBody>
      </p:sp>
      <p:sp>
        <p:nvSpPr>
          <p:cNvPr id="232" name="Google Shape;232;p47"/>
          <p:cNvSpPr txBox="1">
            <a:spLocks noGrp="1"/>
          </p:cNvSpPr>
          <p:nvPr>
            <p:ph type="subTitle" idx="2"/>
          </p:nvPr>
        </p:nvSpPr>
        <p:spPr>
          <a:xfrm>
            <a:off x="1076567" y="3730767"/>
            <a:ext cx="22210200" cy="633900"/>
          </a:xfrm>
          <a:prstGeom prst="rect">
            <a:avLst/>
          </a:prstGeom>
        </p:spPr>
        <p:txBody>
          <a:bodyPr spcFirstLastPara="1" wrap="square" lIns="0" tIns="85325" rIns="0" bIns="0" anchor="t" anchorCtr="0">
            <a:noAutofit/>
          </a:bodyPr>
          <a:lstStyle/>
          <a:p>
            <a:pPr marL="0" lvl="0" indent="0" algn="l" rtl="0">
              <a:spcBef>
                <a:spcPts val="0"/>
              </a:spcBef>
              <a:spcAft>
                <a:spcPts val="1600"/>
              </a:spcAft>
              <a:buClr>
                <a:schemeClr val="dk1"/>
              </a:buClr>
              <a:buSzPts val="1500"/>
              <a:buFont typeface="Arial"/>
              <a:buNone/>
            </a:pPr>
            <a:r>
              <a:rPr lang="en"/>
              <a:t>Not displacing programmers, but making programmers more productive</a:t>
            </a:r>
            <a:endParaRPr/>
          </a:p>
        </p:txBody>
      </p:sp>
      <p:pic>
        <p:nvPicPr>
          <p:cNvPr id="233" name="Google Shape;233;p47"/>
          <p:cNvPicPr preferRelativeResize="0"/>
          <p:nvPr/>
        </p:nvPicPr>
        <p:blipFill rotWithShape="1">
          <a:blip r:embed="rId3">
            <a:alphaModFix/>
          </a:blip>
          <a:srcRect/>
          <a:stretch/>
        </p:blipFill>
        <p:spPr>
          <a:xfrm>
            <a:off x="3441509" y="7821248"/>
            <a:ext cx="17500983" cy="5680792"/>
          </a:xfrm>
          <a:prstGeom prst="rect">
            <a:avLst/>
          </a:prstGeom>
          <a:noFill/>
          <a:ln>
            <a:noFill/>
          </a:ln>
        </p:spPr>
      </p:pic>
      <p:pic>
        <p:nvPicPr>
          <p:cNvPr id="234" name="Google Shape;234;p47"/>
          <p:cNvPicPr preferRelativeResize="0"/>
          <p:nvPr/>
        </p:nvPicPr>
        <p:blipFill rotWithShape="1">
          <a:blip r:embed="rId4">
            <a:alphaModFix/>
          </a:blip>
          <a:srcRect/>
          <a:stretch/>
        </p:blipFill>
        <p:spPr>
          <a:xfrm>
            <a:off x="8159911" y="6212194"/>
            <a:ext cx="8064178" cy="24851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27C1CC-32ED-8435-D3AA-7A84617AFF3F}"/>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1D7898-0AF5-86EA-D751-F8B911D5E580}"/>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Have you used any AI-powered tools in your coding projects?</a:t>
            </a:r>
          </a:p>
        </p:txBody>
      </p:sp>
      <p:sp>
        <p:nvSpPr>
          <p:cNvPr id="4" name="Rectangle 3">
            <a:extLst>
              <a:ext uri="{FF2B5EF4-FFF2-40B4-BE49-F238E27FC236}">
                <a16:creationId xmlns:a16="http://schemas.microsoft.com/office/drawing/2014/main" id="{43B35107-A1B2-0230-0BA8-16E92E319D4D}"/>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38CF1095-BC9F-C394-5BF4-6D801EF18598}"/>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8D29C211-686F-CFB0-D42D-2972C6C7ABC3}"/>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21D7E00E-C4DB-A448-D310-C7BBC7E2D20D}"/>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566928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C5B328-4CF4-5DFF-9F57-728A278294EA}"/>
              </a:ext>
            </a:extLst>
          </p:cNvPr>
          <p:cNvSpPr/>
          <p:nvPr>
            <p:custDataLst>
              <p:tags r:id="rId2"/>
            </p:custDataLst>
          </p:nvPr>
        </p:nvSpPr>
        <p:spPr>
          <a:xfrm>
            <a:off x="889386" y="3485407"/>
            <a:ext cx="4743393" cy="4743391"/>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5BF30FA-1D44-EF4C-DAB8-696AB2F62F29}"/>
              </a:ext>
            </a:extLst>
          </p:cNvPr>
          <p:cNvSpPr/>
          <p:nvPr>
            <p:custDataLst>
              <p:tags r:id="rId3"/>
            </p:custDataLst>
          </p:nvPr>
        </p:nvSpPr>
        <p:spPr>
          <a:xfrm>
            <a:off x="6225702" y="2001794"/>
            <a:ext cx="16972451" cy="7710616"/>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a:solidFill>
                  <a:srgbClr val="000000"/>
                </a:solidFill>
              </a:rPr>
              <a:t>Which GenAI tools and services did you use for programming?</a:t>
            </a:r>
          </a:p>
        </p:txBody>
      </p:sp>
      <p:sp>
        <p:nvSpPr>
          <p:cNvPr id="4" name="Rectangle 3">
            <a:extLst>
              <a:ext uri="{FF2B5EF4-FFF2-40B4-BE49-F238E27FC236}">
                <a16:creationId xmlns:a16="http://schemas.microsoft.com/office/drawing/2014/main" id="{FFE4F93E-507B-9A48-BA18-5229CA479CDF}"/>
              </a:ext>
            </a:extLst>
          </p:cNvPr>
          <p:cNvSpPr/>
          <p:nvPr/>
        </p:nvSpPr>
        <p:spPr>
          <a:xfrm>
            <a:off x="0" y="11640065"/>
            <a:ext cx="24384002" cy="2075935"/>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1482310" tIns="518984" rIns="3705775" bIns="407773" rtlCol="0" anchor="ctr">
            <a:normAutofit/>
          </a:bodyPr>
          <a:lstStyle/>
          <a:p>
            <a:r>
              <a:rPr lang="en-US" sz="2600">
                <a:solidFill>
                  <a:srgbClr val="FFFFFF"/>
                </a:solidFill>
              </a:rPr>
              <a:t>The </a:t>
            </a:r>
            <a:r>
              <a:rPr lang="en-US" sz="2600">
                <a:solidFill>
                  <a:srgbClr val="FFFFFF"/>
                </a:solidFill>
                <a:hlinkClick r:id="rId7">
                  <a:extLst>
                    <a:ext uri="{A12FA001-AC4F-418D-AE19-62706E023703}">
                      <ahyp:hlinkClr xmlns:ahyp="http://schemas.microsoft.com/office/drawing/2018/hyperlinkcolor" val="tx"/>
                    </a:ext>
                  </a:extLst>
                </a:hlinkClick>
              </a:rPr>
              <a:t>Slido app</a:t>
            </a:r>
            <a:r>
              <a:rPr lang="en-US" sz="2600">
                <a:solidFill>
                  <a:srgbClr val="FFFFFF"/>
                </a:solidFill>
              </a:rPr>
              <a:t> must be installed on every computer you’re presenting from</a:t>
            </a:r>
          </a:p>
        </p:txBody>
      </p:sp>
      <p:pic>
        <p:nvPicPr>
          <p:cNvPr id="6" name="Graphic 5">
            <a:extLst>
              <a:ext uri="{FF2B5EF4-FFF2-40B4-BE49-F238E27FC236}">
                <a16:creationId xmlns:a16="http://schemas.microsoft.com/office/drawing/2014/main" id="{B943D3C0-FB12-227F-EF6D-E85D0B5F20E5}"/>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2924" y="12381571"/>
            <a:ext cx="592924" cy="592924"/>
          </a:xfrm>
          <a:prstGeom prst="rect">
            <a:avLst/>
          </a:prstGeom>
        </p:spPr>
      </p:pic>
      <p:sp>
        <p:nvSpPr>
          <p:cNvPr id="7" name="Trapezoid 6">
            <a:extLst>
              <a:ext uri="{FF2B5EF4-FFF2-40B4-BE49-F238E27FC236}">
                <a16:creationId xmlns:a16="http://schemas.microsoft.com/office/drawing/2014/main" id="{86D8D2D3-D92E-BB66-7A7A-6FB8E99AC0A7}"/>
              </a:ext>
            </a:extLst>
          </p:cNvPr>
          <p:cNvSpPr/>
          <p:nvPr/>
        </p:nvSpPr>
        <p:spPr>
          <a:xfrm rot="2700000">
            <a:off x="19240742" y="1029849"/>
            <a:ext cx="6670396" cy="1556425"/>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tIns="0" bIns="0" rtlCol="0" anchor="t">
            <a:normAutofit/>
          </a:bodyPr>
          <a:lstStyle/>
          <a:p>
            <a:pPr algn="ctr"/>
            <a:r>
              <a:rPr lang="en-US" sz="2600" b="1">
                <a:solidFill>
                  <a:srgbClr val="198038"/>
                </a:solidFill>
              </a:rPr>
              <a:t>Do not edit
</a:t>
            </a:r>
            <a:r>
              <a:rPr lang="en-US"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en-US" sz="2200">
              <a:solidFill>
                <a:srgbClr val="198038"/>
              </a:solidFill>
            </a:endParaRPr>
          </a:p>
        </p:txBody>
      </p:sp>
      <p:pic>
        <p:nvPicPr>
          <p:cNvPr id="9" name="Graphic 8">
            <a:extLst>
              <a:ext uri="{FF2B5EF4-FFF2-40B4-BE49-F238E27FC236}">
                <a16:creationId xmlns:a16="http://schemas.microsoft.com/office/drawing/2014/main" id="{9E447709-A6C1-364D-45B2-72E15C737A63}"/>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21493496" y="12307455"/>
            <a:ext cx="2223465" cy="741155"/>
          </a:xfrm>
          <a:prstGeom prst="rect">
            <a:avLst/>
          </a:prstGeom>
        </p:spPr>
      </p:pic>
    </p:spTree>
    <p:custDataLst>
      <p:tags r:id="rId1"/>
    </p:custDataLst>
    <p:extLst>
      <p:ext uri="{BB962C8B-B14F-4D97-AF65-F5344CB8AC3E}">
        <p14:creationId xmlns:p14="http://schemas.microsoft.com/office/powerpoint/2010/main" val="331794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3"/>
                                        </p:tgtEl>
                                      </p:cBhvr>
                                    </p:animEffect>
                                    <p:animScale>
                                      <p:cBhvr>
                                        <p:cTn id="7" dur="2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1097267" y="768100"/>
            <a:ext cx="22189800" cy="2827500"/>
          </a:xfrm>
          <a:prstGeom prst="rect">
            <a:avLst/>
          </a:prstGeom>
        </p:spPr>
        <p:txBody>
          <a:bodyPr spcFirstLastPara="1" wrap="square" lIns="0" tIns="243750" rIns="0" bIns="243750" anchor="b" anchorCtr="0">
            <a:noAutofit/>
          </a:bodyPr>
          <a:lstStyle/>
          <a:p>
            <a:pPr marL="0" lvl="0" indent="0" algn="l" rtl="0">
              <a:spcBef>
                <a:spcPts val="0"/>
              </a:spcBef>
              <a:spcAft>
                <a:spcPts val="0"/>
              </a:spcAft>
              <a:buNone/>
            </a:pPr>
            <a:r>
              <a:rPr lang="en"/>
              <a:t>AI explains Runtime Errors</a:t>
            </a:r>
            <a:endParaRPr/>
          </a:p>
        </p:txBody>
      </p:sp>
      <p:sp>
        <p:nvSpPr>
          <p:cNvPr id="240" name="Google Shape;240;p48"/>
          <p:cNvSpPr txBox="1">
            <a:spLocks noGrp="1"/>
          </p:cNvSpPr>
          <p:nvPr>
            <p:ph type="subTitle" idx="4294967295"/>
          </p:nvPr>
        </p:nvSpPr>
        <p:spPr>
          <a:xfrm>
            <a:off x="1076567" y="3730767"/>
            <a:ext cx="22210200" cy="633900"/>
          </a:xfrm>
          <a:prstGeom prst="rect">
            <a:avLst/>
          </a:prstGeom>
        </p:spPr>
        <p:txBody>
          <a:bodyPr spcFirstLastPara="1" wrap="square" lIns="0" tIns="195025" rIns="0" bIns="0" anchor="t" anchorCtr="0">
            <a:noAutofit/>
          </a:bodyPr>
          <a:lstStyle/>
          <a:p>
            <a:pPr marL="0" lvl="0" indent="0" algn="l" rtl="0">
              <a:spcBef>
                <a:spcPts val="0"/>
              </a:spcBef>
              <a:spcAft>
                <a:spcPts val="1600"/>
              </a:spcAft>
              <a:buClr>
                <a:schemeClr val="dk1"/>
              </a:buClr>
              <a:buSzPts val="1500"/>
              <a:buFont typeface="Arial"/>
              <a:buNone/>
            </a:pPr>
            <a:r>
              <a:rPr lang="en"/>
              <a:t>Programmers spend more time reading code than writing code</a:t>
            </a:r>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43f52073-1c9a-49b8-a02a-4c0219dc095d"/>
  <p:tag name="SLIDO_EVENT_UUID" val="5c1aebdb-cf12-443f-987e-836fc2132db0"/>
  <p:tag name="SLIDO_EVENT_SECTION_UUID" val="7c717ea7-21b7-4d18-8008-ff915a0a180e"/>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TYPE" val="SlidoPoll"/>
  <p:tag name="SLIDO_POLL_UUID" val="2d6190e9-f48d-47dd-bae7-50818a2f79c8"/>
  <p:tag name="SLIDO_TIMELINE" val="W3sicG9sbFF1ZXN0aW9uVXVpZCI6Ijc2M2I5MTc2LWRlZjYtNDEyMi1hM2NkLTg0ZDU4OWY1NjMxYyIsInNob3dSZXN1bHRzIjp0cnVlfV0="/>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nking"/>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TYPE" val="SlidoPoll"/>
  <p:tag name="SLIDO_POLL_UUID" val="6ff325b3-b29c-4641-8918-61e987b1de95"/>
  <p:tag name="SLIDO_TIMELINE" val="W3sicG9sbFF1ZXN0aW9uVXVpZCI6IjQzMWU3ODBiLTc5NmYtNDg0OC05YTIyLTUyMDFmMzZlZGJiNSIsInNob3dSZXN1bHRzIjp0cnVlfV0="/>
</p:tagLst>
</file>

<file path=ppt/tags/tag1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16.xml><?xml version="1.0" encoding="utf-8"?>
<p:tagLst xmlns:a="http://schemas.openxmlformats.org/drawingml/2006/main" xmlns:r="http://schemas.openxmlformats.org/officeDocument/2006/relationships" xmlns:p="http://schemas.openxmlformats.org/presentationml/2006/main">
  <p:tag name="SLIDO_ELEMENT" val="title"/>
</p:tagLst>
</file>

<file path=ppt/tags/tag17.xml><?xml version="1.0" encoding="utf-8"?>
<p:tagLst xmlns:a="http://schemas.openxmlformats.org/drawingml/2006/main" xmlns:r="http://schemas.openxmlformats.org/officeDocument/2006/relationships" xmlns:p="http://schemas.openxmlformats.org/presentationml/2006/main">
  <p:tag name="SLIDO_TYPE" val="SlidoPoll"/>
  <p:tag name="SLIDO_POLL_UUID" val="9665af97-edc0-421e-af7c-a7e14c9f647f"/>
  <p:tag name="SLIDO_TIMELINE" val="W3sic2hvd1Jlc3VsdHMiOnRydWUsInBvbGxRdWVzdGlvblV1aWQiOiJlOTQ3ZTlmNC0yNjViLTRjNzAtYTgyMC1kNjZhOTA4MGI3NmEifV0="/>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a2b5f820-2f1e-422c-ad18-34839f5bc17c"/>
  <p:tag name="SLIDO_TIMELINE" val="W3sic2hvd1Jlc3VsdHMiOnRydWUsInBvbGxRdWVzdGlvblV1aWQiOiIzODRjNzZhYy0wODdlLTRjYzEtOWE1Ni02OGZkNjI5M2MyODcifV0="/>
</p:tagLst>
</file>

<file path=ppt/tags/tag20.xml><?xml version="1.0" encoding="utf-8"?>
<p:tagLst xmlns:a="http://schemas.openxmlformats.org/drawingml/2006/main" xmlns:r="http://schemas.openxmlformats.org/officeDocument/2006/relationships" xmlns:p="http://schemas.openxmlformats.org/presentationml/2006/main">
  <p:tag name="SLIDO_TYPE" val="SlidoPoll"/>
  <p:tag name="SLIDO_POLL_UUID" val="e7c45ba7-348c-4cd1-ae5c-f8cdc5619670"/>
  <p:tag name="SLIDO_TIMELINE" val="W3sicG9sbFF1ZXN0aW9uVXVpZCI6IjgxMGMzMjM5LWYxMTUtNDc0My1hOGZhLTAxMjVjYzYyMWNhMCIsInNob3dSZXN1bHRzIjp0cnVlfV0="/>
</p:tagLst>
</file>

<file path=ppt/tags/tag2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Rating"/>
</p:tagLst>
</file>

<file path=ppt/tags/tag22.xml><?xml version="1.0" encoding="utf-8"?>
<p:tagLst xmlns:a="http://schemas.openxmlformats.org/drawingml/2006/main" xmlns:r="http://schemas.openxmlformats.org/officeDocument/2006/relationships" xmlns:p="http://schemas.openxmlformats.org/presentationml/2006/main">
  <p:tag name="SLIDO_ELEMENT" val="title"/>
</p:tagLst>
</file>

<file path=ppt/tags/tag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TYPE" val="SlidoPoll"/>
  <p:tag name="SLIDO_POLL_UUID" val="8fe1ad04-a36a-4520-9892-8d5c3f4d1138"/>
  <p:tag name="SLIDO_TIMELINE" val="W3sic2hvd1Jlc3VsdHMiOnRydWUsInBvbGxRdWVzdGlvblV1aWQiOiIzMDc2NDIxMS00MzI5LTQzMjgtOTg5Mi1mNjVmMTllYWU5ZDEifV0="/>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TYPE" val="SlidoPoll"/>
  <p:tag name="SLIDO_POLL_UUID" val="3995cac8-23a7-4ee6-a9c1-a84c504670fc"/>
  <p:tag name="SLIDO_TIMELINE" val="W3sicG9sbFF1ZXN0aW9uVXVpZCI6ImVhZTllYzcxLTk3NGItNGRmOC1iZmEyLTdhN2FjNjJkOWM4YiIsInNob3dSZXN1bHRzIjpmYWxzZX0seyJwb2xsUXVlc3Rpb25VdWlkIjoiZWFlOWVjNzEtOTc0Yi00ZGY4LWJmYTItN2E3YWM2MmQ5YzhiIiwic2hvd1Jlc3VsdHMiOnRydWV9XQ=="/>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heme/theme1.xml><?xml version="1.0" encoding="utf-8"?>
<a:theme xmlns:a="http://schemas.openxmlformats.org/drawingml/2006/main" name="JetBrains Presentation Dark Template 2024">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25400" cap="flat" cmpd="sng" algn="ctr">
          <a:solidFill>
            <a:schemeClr val="tx1"/>
          </a:solidFill>
          <a:prstDash val="solid"/>
          <a:round/>
          <a:headEnd type="none" w="med" len="med"/>
          <a:tailEnd type="arrow"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6823</Words>
  <Application>Microsoft Macintosh PowerPoint</Application>
  <PresentationFormat>Custom</PresentationFormat>
  <Paragraphs>587</Paragraphs>
  <Slides>43</Slides>
  <Notes>35</Notes>
  <HiddenSlides>1</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Lato</vt:lpstr>
      <vt:lpstr>Inter</vt:lpstr>
      <vt:lpstr>Open Sans</vt:lpstr>
      <vt:lpstr>Inter Medium</vt:lpstr>
      <vt:lpstr>Times New Roman</vt:lpstr>
      <vt:lpstr>Arial</vt:lpstr>
      <vt:lpstr>JetBrains Mono</vt:lpstr>
      <vt:lpstr>Helvetica Neue</vt:lpstr>
      <vt:lpstr>LiberationSerif-Regular</vt:lpstr>
      <vt:lpstr>JetBrains Presentation Dark Template 2024</vt:lpstr>
      <vt:lpstr>Default Design</vt:lpstr>
      <vt:lpstr>GenAI-powered Software Engineering</vt:lpstr>
      <vt:lpstr>PowerPoint Presentation</vt:lpstr>
      <vt:lpstr>Today’s goals</vt:lpstr>
      <vt:lpstr>Assistant augments our capacity</vt:lpstr>
      <vt:lpstr>9 hardest things programmers do</vt:lpstr>
      <vt:lpstr>GenAI increases programmer productivity</vt:lpstr>
      <vt:lpstr>PowerPoint Presentation</vt:lpstr>
      <vt:lpstr>PowerPoint Presentation</vt:lpstr>
      <vt:lpstr>AI explains Runtime Errors</vt:lpstr>
      <vt:lpstr>PowerPoint Presentation</vt:lpstr>
      <vt:lpstr>AI suggests names</vt:lpstr>
      <vt:lpstr>PowerPoint Presentation</vt:lpstr>
      <vt:lpstr>Multi-file changes</vt:lpstr>
      <vt:lpstr>PowerPoint Presentation</vt:lpstr>
      <vt:lpstr>Smart coding agent in the IDE</vt:lpstr>
      <vt:lpstr>Code and ASK mode</vt:lpstr>
      <vt:lpstr>PowerPoint Presentation</vt:lpstr>
      <vt:lpstr>Examples: GenAI-powered SE Research</vt:lpstr>
      <vt:lpstr>Next Generation Refactoring: LLM Insights and IDE for ExtractMethod</vt:lpstr>
      <vt:lpstr>Executive Summary:  IDE + LLM  + Human &gt;&gt; Sum of the individual parts </vt:lpstr>
      <vt:lpstr>PowerPoint Presentation</vt:lpstr>
      <vt:lpstr>LLM-Powered Move Method Assistant</vt:lpstr>
      <vt:lpstr>Executive Summary</vt:lpstr>
      <vt:lpstr>Software Testing Research @JetBrains</vt:lpstr>
      <vt:lpstr>AI Agents and Planning @JetBrains </vt:lpstr>
      <vt:lpstr>Getting to know each other</vt:lpstr>
      <vt:lpstr>Quiz: About YOU</vt:lpstr>
      <vt:lpstr>PowerPoint Presentation</vt:lpstr>
      <vt:lpstr>What are your expectations from CSCI 7000-011: GenAI for SE? </vt:lpstr>
      <vt:lpstr>PowerPoint Presentation</vt:lpstr>
      <vt:lpstr>Course Administration</vt:lpstr>
      <vt:lpstr>CS 7000-011 is Different!!!</vt:lpstr>
      <vt:lpstr>CS 7000-011 is Different!!!</vt:lpstr>
      <vt:lpstr>CS 7000-011 is Different!!!</vt:lpstr>
      <vt:lpstr>Projects on GenAI for SE</vt:lpstr>
      <vt:lpstr>Example Transformations for IoT  </vt:lpstr>
      <vt:lpstr>CS 7000-011 is Different! Lots of Guests</vt:lpstr>
      <vt:lpstr>Testimonials</vt:lpstr>
      <vt:lpstr>Executive Summary </vt:lpstr>
      <vt:lpstr>Bonus</vt:lpstr>
      <vt:lpstr>Julio Rios Cantu invents smart bra after mom’s cancer scare</vt:lpstr>
      <vt:lpstr>Executive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Danny Dig</cp:lastModifiedBy>
  <cp:revision>37</cp:revision>
  <dcterms:modified xsi:type="dcterms:W3CDTF">2025-08-20T03:34:53Z</dcterms:modified>
</cp:coreProperties>
</file>